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8" r:id="rId3"/>
    <p:sldId id="257" r:id="rId4"/>
    <p:sldId id="289" r:id="rId5"/>
    <p:sldId id="274" r:id="rId6"/>
    <p:sldId id="280" r:id="rId7"/>
    <p:sldId id="293" r:id="rId8"/>
    <p:sldId id="262" r:id="rId9"/>
    <p:sldId id="271" r:id="rId10"/>
    <p:sldId id="291" r:id="rId11"/>
    <p:sldId id="279" r:id="rId12"/>
    <p:sldId id="284" r:id="rId13"/>
    <p:sldId id="288" r:id="rId14"/>
    <p:sldId id="283" r:id="rId15"/>
    <p:sldId id="282" r:id="rId16"/>
    <p:sldId id="292" r:id="rId17"/>
    <p:sldId id="294" r:id="rId18"/>
    <p:sldId id="295" r:id="rId19"/>
    <p:sldId id="296" r:id="rId20"/>
    <p:sldId id="278" r:id="rId21"/>
    <p:sldId id="290" r:id="rId22"/>
    <p:sldId id="297" r:id="rId23"/>
    <p:sldId id="299" r:id="rId24"/>
    <p:sldId id="300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>
        <p:scale>
          <a:sx n="43" d="100"/>
          <a:sy n="43" d="100"/>
        </p:scale>
        <p:origin x="-137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84770-C8A3-41E0-95DD-E6CD6510A71A}" type="datetimeFigureOut">
              <a:rPr lang="fr-FR" smtClean="0"/>
              <a:pPr>
                <a:defRPr/>
              </a:pPr>
              <a:t>19/02/2015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545A-09B1-49B2-BC25-2B01E47A34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013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84770-C8A3-41E0-95DD-E6CD6510A71A}" type="datetimeFigureOut">
              <a:rPr lang="fr-FR" smtClean="0"/>
              <a:pPr>
                <a:defRPr/>
              </a:pPr>
              <a:t>19/02/2015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545A-09B1-49B2-BC25-2B01E47A34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737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84770-C8A3-41E0-95DD-E6CD6510A71A}" type="datetimeFigureOut">
              <a:rPr lang="fr-FR" smtClean="0"/>
              <a:pPr>
                <a:defRPr/>
              </a:pPr>
              <a:t>19/02/2015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545A-09B1-49B2-BC25-2B01E47A34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133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84770-C8A3-41E0-95DD-E6CD6510A71A}" type="datetimeFigureOut">
              <a:rPr lang="fr-FR" smtClean="0"/>
              <a:pPr>
                <a:defRPr/>
              </a:pPr>
              <a:t>19/02/2015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545A-09B1-49B2-BC25-2B01E47A34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52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84770-C8A3-41E0-95DD-E6CD6510A71A}" type="datetimeFigureOut">
              <a:rPr lang="fr-FR" smtClean="0"/>
              <a:pPr>
                <a:defRPr/>
              </a:pPr>
              <a:t>19/02/2015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545A-09B1-49B2-BC25-2B01E47A34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522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84770-C8A3-41E0-95DD-E6CD6510A71A}" type="datetimeFigureOut">
              <a:rPr lang="fr-FR" smtClean="0"/>
              <a:pPr>
                <a:defRPr/>
              </a:pPr>
              <a:t>19/02/2015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545A-09B1-49B2-BC25-2B01E47A34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2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84770-C8A3-41E0-95DD-E6CD6510A71A}" type="datetimeFigureOut">
              <a:rPr lang="fr-FR" smtClean="0"/>
              <a:pPr>
                <a:defRPr/>
              </a:pPr>
              <a:t>19/02/2015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545A-09B1-49B2-BC25-2B01E47A34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276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84770-C8A3-41E0-95DD-E6CD6510A71A}" type="datetimeFigureOut">
              <a:rPr lang="fr-FR" smtClean="0"/>
              <a:pPr>
                <a:defRPr/>
              </a:pPr>
              <a:t>19/02/2015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545A-09B1-49B2-BC25-2B01E47A34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236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84770-C8A3-41E0-95DD-E6CD6510A71A}" type="datetimeFigureOut">
              <a:rPr lang="fr-FR" smtClean="0"/>
              <a:pPr>
                <a:defRPr/>
              </a:pPr>
              <a:t>19/02/2015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545A-09B1-49B2-BC25-2B01E47A34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183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84770-C8A3-41E0-95DD-E6CD6510A71A}" type="datetimeFigureOut">
              <a:rPr lang="fr-FR" smtClean="0"/>
              <a:pPr>
                <a:defRPr/>
              </a:pPr>
              <a:t>19/02/2015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545A-09B1-49B2-BC25-2B01E47A34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387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84770-C8A3-41E0-95DD-E6CD6510A71A}" type="datetimeFigureOut">
              <a:rPr lang="fr-FR" smtClean="0"/>
              <a:pPr>
                <a:defRPr/>
              </a:pPr>
              <a:t>19/02/2015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545A-09B1-49B2-BC25-2B01E47A34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171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284770-C8A3-41E0-95DD-E6CD6510A71A}" type="datetimeFigureOut">
              <a:rPr lang="fr-FR" smtClean="0"/>
              <a:pPr>
                <a:defRPr/>
              </a:pPr>
              <a:t>19/02/2015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83545A-09B1-49B2-BC25-2B01E47A34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783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918648" cy="1512168"/>
          </a:xfrm>
        </p:spPr>
        <p:txBody>
          <a:bodyPr>
            <a:normAutofit fontScale="90000"/>
          </a:bodyPr>
          <a:lstStyle/>
          <a:p>
            <a:r>
              <a:rPr lang="ru-RU" altLang="ru-RU" sz="3800" b="1" i="1" dirty="0" smtClean="0">
                <a:solidFill>
                  <a:srgbClr val="002060"/>
                </a:solidFill>
              </a:rPr>
              <a:t>ЛЕКЦИЯ 5.НАУЧНО-МЕТОДИЧЕСКОЕ</a:t>
            </a:r>
            <a:r>
              <a:rPr lang="ru-RU" altLang="ru-RU" sz="3800" b="1" i="1" dirty="0">
                <a:solidFill>
                  <a:srgbClr val="002060"/>
                </a:solidFill>
              </a:rPr>
              <a:t/>
            </a:r>
            <a:br>
              <a:rPr lang="ru-RU" altLang="ru-RU" sz="3800" b="1" i="1" dirty="0">
                <a:solidFill>
                  <a:srgbClr val="002060"/>
                </a:solidFill>
              </a:rPr>
            </a:br>
            <a:r>
              <a:rPr lang="ru-RU" altLang="ru-RU" sz="3800" b="1" i="1" dirty="0">
                <a:solidFill>
                  <a:srgbClr val="002060"/>
                </a:solidFill>
              </a:rPr>
              <a:t>ОБЕСПЕЧЕНИЕ ФИНАНСОВОГО</a:t>
            </a:r>
            <a:br>
              <a:rPr lang="ru-RU" altLang="ru-RU" sz="3800" b="1" i="1" dirty="0">
                <a:solidFill>
                  <a:srgbClr val="002060"/>
                </a:solidFill>
              </a:rPr>
            </a:br>
            <a:r>
              <a:rPr lang="ru-RU" altLang="ru-RU" sz="3800" b="1" i="1" dirty="0">
                <a:solidFill>
                  <a:srgbClr val="002060"/>
                </a:solidFill>
              </a:rPr>
              <a:t>КОНТРОЛЯ И УГЛУБЛЕННОГО АУДИТА</a:t>
            </a:r>
            <a:endParaRPr lang="fr-CA" altLang="ru-RU" sz="38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55272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1800" dirty="0"/>
              <a:t>Именно в недоб­рокачественных документах он может найти доказательства о допущенных экономическим субъектом ошибках и отклонениях от              нормы (значительная часть которых может быть классифицирована как злоупотребления персонала или администрации компании).</a:t>
            </a:r>
            <a:endParaRPr lang="fr-CA" alt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/>
              <a:t>Недоброкачественные документы, в свою очередь, могут </a:t>
            </a:r>
            <a:r>
              <a:rPr lang="ru-RU" altLang="ru-RU" sz="1800" dirty="0" smtClean="0"/>
              <a:t>быть </a:t>
            </a:r>
            <a:r>
              <a:rPr lang="ru-RU" altLang="ru-RU" sz="1800" dirty="0"/>
              <a:t>подразделены на две большие группы: по форме и по </a:t>
            </a:r>
            <a:r>
              <a:rPr lang="ru-RU" altLang="ru-RU" sz="1800" dirty="0" smtClean="0"/>
              <a:t>существу</a:t>
            </a:r>
            <a:r>
              <a:rPr lang="ru-RU" altLang="ru-RU" sz="1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/>
              <a:t>1. Документы недоброкачественные по форме</a:t>
            </a:r>
            <a:r>
              <a:rPr lang="ru-RU" altLang="ru-RU" sz="1800" dirty="0" smtClean="0"/>
              <a:t>. Они </a:t>
            </a:r>
            <a:r>
              <a:rPr lang="ru-RU" altLang="ru-RU" sz="1800" dirty="0"/>
              <a:t>от</a:t>
            </a:r>
            <a:r>
              <a:rPr lang="ru-RU" altLang="ru-RU" sz="1800" dirty="0" smtClean="0"/>
              <a:t>­ </a:t>
            </a:r>
            <a:r>
              <a:rPr lang="ru-RU" altLang="ru-RU" sz="1800" dirty="0" err="1" smtClean="0"/>
              <a:t>ражают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реальные хозяйственные операции в неискаженном </a:t>
            </a:r>
            <a:r>
              <a:rPr lang="ru-RU" altLang="ru-RU" sz="1800" dirty="0" smtClean="0"/>
              <a:t>виде </a:t>
            </a:r>
            <a:r>
              <a:rPr lang="ru-RU" altLang="ru-RU" sz="1800" dirty="0"/>
              <a:t>и объеме. Однако такие документы требуют особого </a:t>
            </a:r>
            <a:r>
              <a:rPr lang="ru-RU" altLang="ru-RU" sz="1800" dirty="0" smtClean="0"/>
              <a:t>внимания </a:t>
            </a:r>
            <a:r>
              <a:rPr lang="ru-RU" altLang="ru-RU" sz="1800" dirty="0"/>
              <a:t>контролера, поскольку среди них могут быть: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 smtClean="0"/>
              <a:t>                                   а</a:t>
            </a:r>
            <a:r>
              <a:rPr lang="ru-RU" altLang="ru-RU" sz="1800" dirty="0"/>
              <a:t>) неправильно оформленные, например, с </a:t>
            </a:r>
            <a:r>
              <a:rPr lang="ru-RU" altLang="ru-RU" sz="1800" dirty="0" smtClean="0"/>
              <a:t>использованием </a:t>
            </a:r>
            <a:r>
              <a:rPr lang="ru-RU" altLang="ru-RU" sz="1800" dirty="0"/>
              <a:t>не </a:t>
            </a:r>
            <a:r>
              <a:rPr lang="ru-RU" altLang="ru-RU" sz="1800" dirty="0" smtClean="0"/>
              <a:t>   типовой </a:t>
            </a:r>
            <a:r>
              <a:rPr lang="ru-RU" altLang="ru-RU" sz="1800" dirty="0"/>
              <a:t>межведомственной формы, а той </a:t>
            </a:r>
            <a:r>
              <a:rPr lang="ru-RU" altLang="ru-RU" sz="1800" dirty="0" smtClean="0"/>
              <a:t>фор­мы</a:t>
            </a:r>
            <a:r>
              <a:rPr lang="ru-RU" altLang="ru-RU" sz="1800" dirty="0"/>
              <a:t>, которая применяется только в данной фирме;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 smtClean="0"/>
              <a:t>                               б</a:t>
            </a:r>
            <a:r>
              <a:rPr lang="ru-RU" altLang="ru-RU" sz="1800" dirty="0"/>
              <a:t>) неоформленные или </a:t>
            </a:r>
            <a:r>
              <a:rPr lang="ru-RU" altLang="ru-RU" sz="1800" dirty="0" err="1"/>
              <a:t>недооформлеиные</a:t>
            </a:r>
            <a:r>
              <a:rPr lang="ru-RU" altLang="ru-RU" sz="1800" dirty="0"/>
              <a:t>, например, без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/>
              <a:t>указания определенных реквизитов, обязательных для </a:t>
            </a:r>
            <a:r>
              <a:rPr lang="ru-RU" altLang="ru-RU" sz="1800" dirty="0" smtClean="0"/>
              <a:t>данного </a:t>
            </a:r>
            <a:r>
              <a:rPr lang="ru-RU" altLang="ru-RU" sz="1800" dirty="0"/>
              <a:t>типа документов.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/>
              <a:t>2.  Документы недоброкачественные по существу</a:t>
            </a:r>
            <a:r>
              <a:rPr lang="ru-RU" altLang="ru-RU" sz="1800" dirty="0" smtClean="0"/>
              <a:t>. Такие документы </a:t>
            </a:r>
            <a:r>
              <a:rPr lang="ru-RU" altLang="ru-RU" sz="1800" dirty="0"/>
              <a:t>требуют не просто особого, а наиболее </a:t>
            </a:r>
            <a:r>
              <a:rPr lang="ru-RU" altLang="ru-RU" sz="1800" dirty="0" smtClean="0"/>
              <a:t>пристального </a:t>
            </a:r>
            <a:r>
              <a:rPr lang="ru-RU" altLang="ru-RU" sz="1800" dirty="0"/>
              <a:t>внимания проверяющего. Они могут отражать такую </a:t>
            </a:r>
            <a:r>
              <a:rPr lang="ru-RU" altLang="ru-RU" sz="1800" dirty="0" smtClean="0"/>
              <a:t>информацию</a:t>
            </a:r>
            <a:r>
              <a:rPr lang="ru-RU" altLang="ru-RU" sz="1800" dirty="0"/>
              <a:t>, которая, в конечном счете, </a:t>
            </a:r>
            <a:r>
              <a:rPr lang="ru-RU" altLang="ru-RU" sz="1800" dirty="0" smtClean="0"/>
              <a:t>оказывает существен­ное </a:t>
            </a:r>
            <a:r>
              <a:rPr lang="ru-RU" altLang="ru-RU" sz="1800" dirty="0"/>
              <a:t>воздействие на достоверность финансовой </a:t>
            </a:r>
            <a:r>
              <a:rPr lang="ru-RU" altLang="ru-RU" sz="1800" dirty="0" err="1" smtClean="0"/>
              <a:t>отчетности.Среди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них могут быть: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altLang="ru-RU" sz="1800" dirty="0" smtClean="0"/>
              <a:t>                                            </a:t>
            </a:r>
            <a:endParaRPr lang="fr-CA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8832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1700" dirty="0"/>
              <a:t>а) недоброкачественные документы, содержащие </a:t>
            </a:r>
            <a:r>
              <a:rPr lang="ru-RU" altLang="ru-RU" sz="1700" dirty="0" smtClean="0"/>
              <a:t>случай­ные </a:t>
            </a:r>
            <a:r>
              <a:rPr lang="ru-RU" altLang="ru-RU" sz="1700" dirty="0"/>
              <a:t>ошибки или даже незаконные операции (</a:t>
            </a:r>
            <a:r>
              <a:rPr lang="ru-RU" altLang="ru-RU" sz="1700" dirty="0" smtClean="0"/>
              <a:t>например  </a:t>
            </a:r>
            <a:r>
              <a:rPr lang="ru-RU" altLang="ru-RU" sz="1700" dirty="0"/>
              <a:t>совершенные </a:t>
            </a:r>
            <a:r>
              <a:rPr lang="ru-RU" altLang="ru-RU" sz="1700" dirty="0" smtClean="0"/>
              <a:t>экономическим </a:t>
            </a:r>
            <a:r>
              <a:rPr lang="ru-RU" altLang="ru-RU" sz="1700" dirty="0"/>
              <a:t>субъектом по </a:t>
            </a:r>
            <a:r>
              <a:rPr lang="ru-RU" altLang="ru-RU" sz="1700" dirty="0" smtClean="0"/>
              <a:t>некоторым  пунктам </a:t>
            </a:r>
            <a:r>
              <a:rPr lang="ru-RU" altLang="ru-RU" sz="1700" dirty="0"/>
              <a:t>различных положений, </a:t>
            </a:r>
            <a:r>
              <a:rPr lang="ru-RU" altLang="ru-RU" sz="1700" dirty="0" smtClean="0"/>
              <a:t>инструкций </a:t>
            </a:r>
            <a:r>
              <a:rPr lang="ru-RU" altLang="ru-RU" sz="1700" dirty="0"/>
              <a:t>и других нормативных актов по </a:t>
            </a:r>
            <a:r>
              <a:rPr lang="ru-RU" altLang="ru-RU" sz="1700" dirty="0" smtClean="0"/>
              <a:t>отнесению </a:t>
            </a:r>
            <a:r>
              <a:rPr lang="ru-RU" altLang="ru-RU" sz="1700" dirty="0"/>
              <a:t>расходов на соответствующие источники </a:t>
            </a:r>
            <a:r>
              <a:rPr lang="ru-RU" altLang="ru-RU" sz="1700" dirty="0" smtClean="0"/>
              <a:t>финан­сирования</a:t>
            </a:r>
            <a:r>
              <a:rPr lang="ru-RU" altLang="ru-RU" sz="17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/>
              <a:t>б) содержание признаков материального или </a:t>
            </a:r>
            <a:r>
              <a:rPr lang="ru-RU" altLang="ru-RU" sz="1700" dirty="0" smtClean="0"/>
              <a:t>интеллек­туального </a:t>
            </a:r>
            <a:r>
              <a:rPr lang="ru-RU" altLang="ru-RU" sz="1700" dirty="0"/>
              <a:t>подлога. Как правило, таких документов </a:t>
            </a:r>
            <a:r>
              <a:rPr lang="ru-RU" altLang="ru-RU" sz="1700" dirty="0" smtClean="0"/>
              <a:t>у </a:t>
            </a:r>
            <a:r>
              <a:rPr lang="ru-RU" altLang="ru-RU" sz="1700" dirty="0"/>
              <a:t>экономического </a:t>
            </a:r>
            <a:r>
              <a:rPr lang="ru-RU" altLang="ru-RU" sz="1700" dirty="0" err="1" smtClean="0"/>
              <a:t>субъекга</a:t>
            </a:r>
            <a:r>
              <a:rPr lang="ru-RU" altLang="ru-RU" sz="1700" dirty="0" smtClean="0"/>
              <a:t>, </a:t>
            </a:r>
            <a:r>
              <a:rPr lang="ru-RU" altLang="ru-RU" sz="1700" dirty="0"/>
              <a:t>немного. Часто аудитор, </a:t>
            </a:r>
            <a:r>
              <a:rPr lang="ru-RU" altLang="ru-RU" sz="1700" dirty="0" smtClean="0"/>
              <a:t>пользующийся </a:t>
            </a:r>
            <a:r>
              <a:rPr lang="ru-RU" altLang="ru-RU" sz="1700" dirty="0"/>
              <a:t>выборочным методом проверки, </a:t>
            </a:r>
            <a:r>
              <a:rPr lang="ru-RU" altLang="ru-RU" sz="1700" dirty="0" smtClean="0"/>
              <a:t>мо­жет </a:t>
            </a:r>
            <a:r>
              <a:rPr lang="ru-RU" altLang="ru-RU" sz="1700" dirty="0"/>
              <a:t>их и не обнаружить, однако в случаях выявления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/>
              <a:t>в документах признаков подлога контролер обязан </a:t>
            </a:r>
            <a:r>
              <a:rPr lang="ru-RU" altLang="ru-RU" sz="1700" dirty="0" smtClean="0"/>
              <a:t>ис­пользовать </a:t>
            </a:r>
            <a:r>
              <a:rPr lang="ru-RU" altLang="ru-RU" sz="1700" dirty="0"/>
              <a:t>все имеющиеся в его распоряжении </a:t>
            </a:r>
            <a:r>
              <a:rPr lang="ru-RU" altLang="ru-RU" sz="1700" dirty="0" smtClean="0"/>
              <a:t>средства </a:t>
            </a:r>
            <a:r>
              <a:rPr lang="ru-RU" altLang="ru-RU" sz="1700" dirty="0"/>
              <a:t>для самой тщательной проверки по существу и </a:t>
            </a:r>
            <a:r>
              <a:rPr lang="ru-RU" altLang="ru-RU" sz="1700" dirty="0" smtClean="0"/>
              <a:t>этих </a:t>
            </a:r>
            <a:r>
              <a:rPr lang="ru-RU" altLang="ru-RU" sz="1700" dirty="0"/>
              <a:t>документов, и </a:t>
            </a:r>
            <a:r>
              <a:rPr lang="ru-RU" altLang="ru-RU" sz="1700" dirty="0" smtClean="0"/>
              <a:t>отраженных в них хозяйственных операциях. Для </a:t>
            </a:r>
            <a:r>
              <a:rPr lang="ru-RU" altLang="ru-RU" sz="1700" dirty="0"/>
              <a:t>этого среди подложных документов </a:t>
            </a:r>
            <a:r>
              <a:rPr lang="ru-RU" altLang="ru-RU" sz="1700" dirty="0" smtClean="0"/>
              <a:t>выделяют</a:t>
            </a:r>
            <a:r>
              <a:rPr lang="ru-RU" altLang="ru-RU" sz="17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 smtClean="0"/>
              <a:t>— </a:t>
            </a:r>
            <a:r>
              <a:rPr lang="ru-RU" altLang="ru-RU" sz="1700" dirty="0"/>
              <a:t>материальный подлог - это документы, в которых со</a:t>
            </a:r>
            <a:r>
              <a:rPr lang="ru-RU" altLang="ru-RU" sz="1700" dirty="0" smtClean="0"/>
              <a:t>­ держатся </a:t>
            </a:r>
            <a:r>
              <a:rPr lang="ru-RU" altLang="ru-RU" sz="1700" dirty="0"/>
              <a:t>подделки определенной части информации. </a:t>
            </a:r>
            <a:r>
              <a:rPr lang="ru-RU" altLang="ru-RU" sz="1700" dirty="0" smtClean="0"/>
              <a:t>На­пример</a:t>
            </a:r>
            <a:r>
              <a:rPr lang="ru-RU" altLang="ru-RU" sz="1700" dirty="0"/>
              <a:t>, это может быть подделка подписи, исправление или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/>
              <a:t>искажение (скажем, неправильная таксировка) информации,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/>
              <a:t>имеющей количественное выражение, и др.;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/>
              <a:t>— интеллектуальный подлог содержат. документы, </a:t>
            </a:r>
            <a:r>
              <a:rPr lang="ru-RU" altLang="ru-RU" sz="1700" dirty="0" smtClean="0"/>
              <a:t>со­ставленные </a:t>
            </a:r>
            <a:r>
              <a:rPr lang="ru-RU" altLang="ru-RU" sz="1700" dirty="0"/>
              <a:t>и оформленные верно (с формальным </a:t>
            </a:r>
            <a:r>
              <a:rPr lang="ru-RU" altLang="ru-RU" sz="1700" dirty="0" smtClean="0"/>
              <a:t>соблюде­нием </a:t>
            </a:r>
            <a:r>
              <a:rPr lang="ru-RU" altLang="ru-RU" sz="1700" dirty="0"/>
              <a:t>всех существующих требований), но дающие заведомо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/>
              <a:t>ложную информацию. Чаще в е </a:t>
            </a:r>
            <a:r>
              <a:rPr lang="ru-RU" altLang="ru-RU" sz="1700" dirty="0" err="1"/>
              <a:t>е</a:t>
            </a:r>
            <a:r>
              <a:rPr lang="ru-RU" altLang="ru-RU" sz="1700" dirty="0"/>
              <a:t> т это документы, которые </a:t>
            </a:r>
            <a:r>
              <a:rPr lang="ru-RU" altLang="ru-RU" sz="1700" dirty="0" smtClean="0"/>
              <a:t>изначально</a:t>
            </a:r>
            <a:r>
              <a:rPr lang="ru-RU" altLang="ru-RU" sz="1700" dirty="0"/>
              <a:t>, еще до составления, были задуманы их </a:t>
            </a:r>
            <a:r>
              <a:rPr lang="ru-RU" altLang="ru-RU" sz="1700" dirty="0" smtClean="0"/>
              <a:t>исполнителями </a:t>
            </a:r>
            <a:r>
              <a:rPr lang="ru-RU" altLang="ru-RU" sz="1700" dirty="0"/>
              <a:t>именно как подложные (в целях злоупотреблений). </a:t>
            </a:r>
            <a:endParaRPr lang="ru-RU" altLang="ru-RU" sz="1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 smtClean="0"/>
              <a:t>Например</a:t>
            </a:r>
            <a:r>
              <a:rPr lang="ru-RU" altLang="ru-RU" sz="1700" dirty="0"/>
              <a:t>, это могут быть </a:t>
            </a:r>
            <a:r>
              <a:rPr lang="ru-RU" altLang="ru-RU" sz="1700" dirty="0" smtClean="0"/>
              <a:t>документы для </a:t>
            </a:r>
            <a:r>
              <a:rPr lang="ru-RU" altLang="ru-RU" sz="1700" dirty="0"/>
              <a:t>незаконного </a:t>
            </a:r>
            <a:r>
              <a:rPr lang="ru-RU" altLang="ru-RU" sz="1700" dirty="0" err="1" smtClean="0"/>
              <a:t>обна­личивания</a:t>
            </a:r>
            <a:r>
              <a:rPr lang="ru-RU" altLang="ru-RU" sz="1700" dirty="0"/>
              <a:t>, то есть обмена безналичных денег под встречную </a:t>
            </a:r>
            <a:r>
              <a:rPr lang="ru-RU" altLang="ru-RU" sz="1700" dirty="0" smtClean="0"/>
              <a:t>выдачу </a:t>
            </a:r>
            <a:r>
              <a:rPr lang="ru-RU" altLang="ru-RU" sz="1700" dirty="0"/>
              <a:t>так называемых «грязных» денег («отмывание </a:t>
            </a:r>
            <a:r>
              <a:rPr lang="ru-RU" altLang="ru-RU" sz="1700" dirty="0" smtClean="0"/>
              <a:t>гряз­ных </a:t>
            </a:r>
            <a:r>
              <a:rPr lang="ru-RU" altLang="ru-RU" sz="1700" dirty="0"/>
              <a:t>денег»). В применяемых для подобных целей схемах </a:t>
            </a:r>
            <a:r>
              <a:rPr lang="ru-RU" altLang="ru-RU" sz="1700" dirty="0" smtClean="0"/>
              <a:t>мо­гут </a:t>
            </a:r>
            <a:r>
              <a:rPr lang="ru-RU" altLang="ru-RU" sz="1700" dirty="0"/>
              <a:t>фигурировать хозяйственные договоры (контракты), </a:t>
            </a:r>
            <a:r>
              <a:rPr lang="ru-RU" altLang="ru-RU" sz="1700" dirty="0" smtClean="0"/>
              <a:t>про­веденные </a:t>
            </a:r>
            <a:r>
              <a:rPr lang="ru-RU" altLang="ru-RU" sz="1700" dirty="0"/>
              <a:t>через коммерческие банки платежные </a:t>
            </a:r>
            <a:r>
              <a:rPr lang="ru-RU" altLang="ru-RU" sz="1700" dirty="0" smtClean="0"/>
              <a:t>поручения, фиктивные </a:t>
            </a:r>
            <a:r>
              <a:rPr lang="ru-RU" altLang="ru-RU" sz="1700" dirty="0"/>
              <a:t>акты приема-сдачи выполненных работ, </a:t>
            </a:r>
            <a:r>
              <a:rPr lang="ru-RU" altLang="ru-RU" sz="1700" dirty="0" smtClean="0"/>
              <a:t>перево­зок грузов </a:t>
            </a:r>
            <a:r>
              <a:rPr lang="ru-RU" altLang="ru-RU" sz="1700" dirty="0"/>
              <a:t>и т.д</a:t>
            </a:r>
            <a:r>
              <a:rPr lang="ru-RU" altLang="ru-RU" sz="1700" dirty="0" smtClean="0"/>
              <a:t>.</a:t>
            </a:r>
            <a:endParaRPr lang="ru-RU" altLang="ru-RU" sz="1700" dirty="0"/>
          </a:p>
        </p:txBody>
      </p:sp>
    </p:spTree>
    <p:extLst>
      <p:ext uri="{BB962C8B-B14F-4D97-AF65-F5344CB8AC3E}">
        <p14:creationId xmlns:p14="http://schemas.microsoft.com/office/powerpoint/2010/main" val="41699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3. Методика документального </a:t>
            </a:r>
            <a:r>
              <a:rPr lang="ru-RU" sz="1800" b="1" dirty="0" smtClean="0"/>
              <a:t>контроля.</a:t>
            </a:r>
          </a:p>
          <a:p>
            <a:pPr marL="0" indent="0">
              <a:buNone/>
            </a:pPr>
            <a:r>
              <a:rPr lang="ru-RU" altLang="ru-RU" sz="1700" dirty="0" smtClean="0"/>
              <a:t>Документальный </a:t>
            </a:r>
            <a:r>
              <a:rPr lang="ru-RU" altLang="ru-RU" sz="1700" dirty="0"/>
              <a:t>контроль — это проверка первичных </a:t>
            </a:r>
            <a:r>
              <a:rPr lang="ru-RU" altLang="ru-RU" sz="1700" dirty="0" smtClean="0"/>
              <a:t>до­кументов</a:t>
            </a:r>
            <a:r>
              <a:rPr lang="ru-RU" altLang="ru-RU" sz="1700" dirty="0"/>
              <a:t>, бухгалтерских регистров и финансовой отчетности </a:t>
            </a:r>
            <a:r>
              <a:rPr lang="ru-RU" altLang="ru-RU" sz="1700" dirty="0" smtClean="0"/>
              <a:t>хозяйствующих субъектов. В </a:t>
            </a:r>
            <a:r>
              <a:rPr lang="ru-RU" altLang="ru-RU" sz="1700" dirty="0"/>
              <a:t>процессе контроля устанавливается, насколько </a:t>
            </a:r>
            <a:r>
              <a:rPr lang="ru-RU" altLang="ru-RU" sz="1700" dirty="0" smtClean="0"/>
              <a:t>досто­верно </a:t>
            </a:r>
            <a:r>
              <a:rPr lang="ru-RU" altLang="ru-RU" sz="1700" dirty="0"/>
              <a:t>представлена в этих документах экономическая </a:t>
            </a:r>
            <a:r>
              <a:rPr lang="ru-RU" altLang="ru-RU" sz="1700" dirty="0" smtClean="0"/>
              <a:t>инфор­мация</a:t>
            </a:r>
            <a:r>
              <a:rPr lang="ru-RU" altLang="ru-RU" sz="1700" dirty="0"/>
              <a:t>, соответствуют ли рассматриваемые хозяйственные </a:t>
            </a:r>
            <a:r>
              <a:rPr lang="ru-RU" altLang="ru-RU" sz="1700" dirty="0" smtClean="0"/>
              <a:t>операции</a:t>
            </a:r>
            <a:r>
              <a:rPr lang="ru-RU" altLang="ru-RU" sz="1700" dirty="0"/>
              <a:t>, события или явления требованиям нормативных </a:t>
            </a:r>
            <a:r>
              <a:rPr lang="ru-RU" altLang="ru-RU" sz="1700" dirty="0" smtClean="0"/>
              <a:t>правовых </a:t>
            </a:r>
            <a:r>
              <a:rPr lang="ru-RU" altLang="ru-RU" sz="1700" dirty="0"/>
              <a:t>актов. Проверка осуществляется по форме и </a:t>
            </a:r>
            <a:r>
              <a:rPr lang="ru-RU" altLang="ru-RU" sz="1700" dirty="0" err="1"/>
              <a:t>содер</a:t>
            </a:r>
            <a:r>
              <a:rPr lang="ru-RU" altLang="ru-RU" sz="1700" dirty="0" smtClean="0"/>
              <a:t>­-</a:t>
            </a:r>
            <a:endParaRPr lang="ru-RU" altLang="ru-RU" sz="1700" dirty="0"/>
          </a:p>
          <a:p>
            <a:pPr marL="0" indent="0">
              <a:buNone/>
            </a:pPr>
            <a:r>
              <a:rPr lang="ru-RU" altLang="ru-RU" sz="1700" dirty="0" err="1"/>
              <a:t>жанию</a:t>
            </a:r>
            <a:r>
              <a:rPr lang="ru-RU" altLang="ru-RU" sz="1700" dirty="0"/>
              <a:t>, встречной сверкой, взаимным контролем операций и </a:t>
            </a:r>
            <a:r>
              <a:rPr lang="ru-RU" altLang="ru-RU" sz="1700" dirty="0" smtClean="0"/>
              <a:t>документов</a:t>
            </a:r>
            <a:r>
              <a:rPr lang="ru-RU" altLang="ru-RU" sz="1700" dirty="0"/>
              <a:t>, аналитическими, </a:t>
            </a:r>
            <a:r>
              <a:rPr lang="ru-RU" altLang="ru-RU" sz="1700" dirty="0" smtClean="0"/>
              <a:t>синтетическими </a:t>
            </a:r>
            <a:r>
              <a:rPr lang="ru-RU" altLang="ru-RU" sz="1700" dirty="0"/>
              <a:t>и логически</a:t>
            </a:r>
            <a:r>
              <a:rPr lang="ru-RU" altLang="ru-RU" sz="1700" dirty="0" smtClean="0"/>
              <a:t>­ ми </a:t>
            </a:r>
            <a:r>
              <a:rPr lang="ru-RU" altLang="ru-RU" sz="1700" dirty="0"/>
              <a:t>приемами. Как правило, документальный контроль включает в себя </a:t>
            </a:r>
            <a:r>
              <a:rPr lang="ru-RU" altLang="ru-RU" sz="1700" dirty="0" smtClean="0"/>
              <a:t>следующие </a:t>
            </a:r>
            <a:r>
              <a:rPr lang="ru-RU" altLang="ru-RU" sz="1700" dirty="0"/>
              <a:t>проверки:</a:t>
            </a:r>
          </a:p>
          <a:p>
            <a:pPr marL="0" indent="0">
              <a:buNone/>
            </a:pPr>
            <a:r>
              <a:rPr lang="ru-RU" altLang="ru-RU" sz="1700" dirty="0"/>
              <a:t>а) финансовой </a:t>
            </a:r>
            <a:r>
              <a:rPr lang="ru-RU" altLang="ru-RU" sz="1700" dirty="0" err="1"/>
              <a:t>отчегности</a:t>
            </a:r>
            <a:r>
              <a:rPr lang="ru-RU" altLang="ru-RU" sz="1700" dirty="0"/>
              <a:t>, включая бухгалтерский </a:t>
            </a:r>
            <a:r>
              <a:rPr lang="ru-RU" altLang="ru-RU" sz="1700" dirty="0" smtClean="0"/>
              <a:t>ба­ланс</a:t>
            </a:r>
            <a:r>
              <a:rPr lang="ru-RU" altLang="ru-RU" sz="1700" dirty="0"/>
              <a:t>, отчета о доходах и расходах, движении денег, </a:t>
            </a:r>
            <a:r>
              <a:rPr lang="ru-RU" altLang="ru-RU" sz="1700" dirty="0" smtClean="0"/>
              <a:t>изменениях </a:t>
            </a:r>
            <a:r>
              <a:rPr lang="ru-RU" altLang="ru-RU" sz="1700" dirty="0"/>
              <a:t>в собственном </a:t>
            </a:r>
            <a:r>
              <a:rPr lang="ru-RU" altLang="ru-RU" sz="1700" dirty="0" err="1"/>
              <a:t>капигале</a:t>
            </a:r>
            <a:r>
              <a:rPr lang="ru-RU" altLang="ru-RU" sz="1700" dirty="0"/>
              <a:t>, информацию об </a:t>
            </a:r>
            <a:r>
              <a:rPr lang="ru-RU" altLang="ru-RU" sz="1700" dirty="0" smtClean="0"/>
              <a:t>учетной </a:t>
            </a:r>
            <a:r>
              <a:rPr lang="ru-RU" altLang="ru-RU" sz="1700" dirty="0"/>
              <a:t>политике и пояснительную записку;</a:t>
            </a:r>
          </a:p>
          <a:p>
            <a:pPr marL="0" indent="0">
              <a:buNone/>
            </a:pPr>
            <a:r>
              <a:rPr lang="ru-RU" altLang="ru-RU" sz="1700" dirty="0"/>
              <a:t>б) первичных документов по форме, на основе которой </a:t>
            </a:r>
            <a:r>
              <a:rPr lang="ru-RU" altLang="ru-RU" sz="1700" dirty="0" smtClean="0"/>
              <a:t>определяется </a:t>
            </a:r>
            <a:r>
              <a:rPr lang="ru-RU" altLang="ru-RU" sz="1700" dirty="0"/>
              <a:t>уровень соблюдения требований </a:t>
            </a:r>
            <a:r>
              <a:rPr lang="ru-RU" altLang="ru-RU" sz="1700" dirty="0" smtClean="0"/>
              <a:t>норма­тивно-правовых </a:t>
            </a:r>
            <a:r>
              <a:rPr lang="ru-RU" altLang="ru-RU" sz="1700" dirty="0"/>
              <a:t>актов в процессе отражения </a:t>
            </a:r>
            <a:r>
              <a:rPr lang="ru-RU" altLang="ru-RU" sz="1700" dirty="0" smtClean="0"/>
              <a:t>опера­ций</a:t>
            </a:r>
            <a:r>
              <a:rPr lang="ru-RU" altLang="ru-RU" sz="1700" dirty="0"/>
              <a:t>, устанавливают юридическую силу документов, </a:t>
            </a:r>
            <a:r>
              <a:rPr lang="ru-RU" altLang="ru-RU" sz="1700" dirty="0" smtClean="0"/>
              <a:t>контролируют </a:t>
            </a:r>
            <a:r>
              <a:rPr lang="ru-RU" altLang="ru-RU" sz="1700" dirty="0"/>
              <a:t>наличие всех приложений к основным </a:t>
            </a:r>
          </a:p>
          <a:p>
            <a:pPr marL="0" indent="0">
              <a:buNone/>
            </a:pPr>
            <a:r>
              <a:rPr lang="ru-RU" altLang="ru-RU" sz="1700" dirty="0"/>
              <a:t>документам;</a:t>
            </a:r>
          </a:p>
          <a:p>
            <a:pPr marL="0" indent="0">
              <a:buNone/>
            </a:pPr>
            <a:r>
              <a:rPr lang="ru-RU" altLang="ru-RU" sz="1700" dirty="0"/>
              <a:t>в) первичных документов по содержанию, суть которой </a:t>
            </a:r>
            <a:r>
              <a:rPr lang="ru-RU" altLang="ru-RU" sz="1700" dirty="0" smtClean="0"/>
              <a:t>состоит </a:t>
            </a:r>
            <a:r>
              <a:rPr lang="ru-RU" altLang="ru-RU" sz="1700" dirty="0"/>
              <a:t>в критической оценке правильности </a:t>
            </a:r>
            <a:r>
              <a:rPr lang="ru-RU" altLang="ru-RU" sz="1700" dirty="0" smtClean="0"/>
              <a:t>отра­жения </a:t>
            </a:r>
            <a:r>
              <a:rPr lang="ru-RU" altLang="ru-RU" sz="1700" dirty="0"/>
              <a:t>в них характера и результатов хозяйственной </a:t>
            </a:r>
            <a:r>
              <a:rPr lang="ru-RU" altLang="ru-RU" sz="1700" dirty="0" smtClean="0"/>
              <a:t>операции</a:t>
            </a:r>
            <a:r>
              <a:rPr lang="ru-RU" altLang="ru-RU" sz="1700" dirty="0"/>
              <a:t>, в том числе обоснованности применяемых </a:t>
            </a:r>
            <a:r>
              <a:rPr lang="ru-RU" altLang="ru-RU" sz="1700" dirty="0" smtClean="0"/>
              <a:t>количественных </a:t>
            </a:r>
            <a:r>
              <a:rPr lang="ru-RU" altLang="ru-RU" sz="1700" dirty="0"/>
              <a:t>изменений ресурсов и операций, </a:t>
            </a:r>
            <a:endParaRPr lang="ru-RU" altLang="ru-RU" sz="1700" dirty="0" smtClean="0"/>
          </a:p>
          <a:p>
            <a:pPr marL="0" indent="0">
              <a:buNone/>
            </a:pPr>
            <a:r>
              <a:rPr lang="ru-RU" altLang="ru-RU" sz="1700" dirty="0" smtClean="0"/>
              <a:t>объ­емов</a:t>
            </a:r>
            <a:r>
              <a:rPr lang="ru-RU" altLang="ru-RU" sz="1700" dirty="0"/>
              <a:t>, качества и цен на продукцию, работы (услуги) и </a:t>
            </a:r>
            <a:r>
              <a:rPr lang="ru-RU" altLang="ru-RU" sz="1700" dirty="0" smtClean="0"/>
              <a:t>т.п</a:t>
            </a:r>
            <a:r>
              <a:rPr lang="ru-RU" altLang="ru-RU" sz="1700" dirty="0"/>
              <a:t>.;</a:t>
            </a:r>
          </a:p>
          <a:p>
            <a:pPr marL="0" indent="0">
              <a:buNone/>
            </a:pPr>
            <a:r>
              <a:rPr lang="ru-RU" altLang="ru-RU" sz="1700" dirty="0"/>
              <a:t>г) бухгалтерских расчетов и финансовой документации </a:t>
            </a:r>
            <a:r>
              <a:rPr lang="ru-RU" altLang="ru-RU" sz="1700" dirty="0" smtClean="0"/>
              <a:t>в </a:t>
            </a:r>
            <a:r>
              <a:rPr lang="ru-RU" altLang="ru-RU" sz="1700" dirty="0"/>
              <a:t>целях определения их соответствия установленным </a:t>
            </a:r>
            <a:r>
              <a:rPr lang="ru-RU" altLang="ru-RU" sz="1700" dirty="0" smtClean="0"/>
              <a:t>критериям </a:t>
            </a:r>
            <a:r>
              <a:rPr lang="ru-RU" altLang="ru-RU" sz="1700" dirty="0"/>
              <a:t>и действующим стандартам;</a:t>
            </a:r>
          </a:p>
          <a:p>
            <a:pPr marL="0" indent="0">
              <a:buNone/>
            </a:pPr>
            <a:endParaRPr lang="ru-RU" alt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33582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700" dirty="0"/>
              <a:t>д) </a:t>
            </a:r>
            <a:r>
              <a:rPr lang="ru-RU" altLang="ru-RU" sz="1700" dirty="0" smtClean="0"/>
              <a:t>статистической </a:t>
            </a:r>
            <a:r>
              <a:rPr lang="ru-RU" altLang="ru-RU" sz="1700" dirty="0"/>
              <a:t>и оперативно-технической отчетности, </a:t>
            </a:r>
            <a:r>
              <a:rPr lang="ru-RU" altLang="ru-RU" sz="1700" dirty="0" smtClean="0"/>
              <a:t>а </a:t>
            </a:r>
            <a:r>
              <a:rPr lang="ru-RU" altLang="ru-RU" sz="1700" dirty="0"/>
              <a:t>также нормативной проектно-конструкторской, </a:t>
            </a:r>
            <a:r>
              <a:rPr lang="ru-RU" altLang="ru-RU" sz="1700" dirty="0" smtClean="0"/>
              <a:t>тех­нологической </a:t>
            </a:r>
            <a:r>
              <a:rPr lang="ru-RU" altLang="ru-RU" sz="1700" dirty="0"/>
              <a:t>и прочей документации;</a:t>
            </a:r>
          </a:p>
          <a:p>
            <a:pPr marL="0" indent="0">
              <a:buNone/>
            </a:pPr>
            <a:r>
              <a:rPr lang="ru-RU" altLang="ru-RU" sz="1700" dirty="0"/>
              <a:t>е) состояния системы внутрихозяйственного контроля </a:t>
            </a:r>
            <a:r>
              <a:rPr lang="ru-RU" altLang="ru-RU" sz="1700" dirty="0" smtClean="0"/>
              <a:t>хозяйствующего </a:t>
            </a:r>
            <a:r>
              <a:rPr lang="ru-RU" altLang="ru-RU" sz="1700" dirty="0"/>
              <a:t>субъекта за составлением </a:t>
            </a:r>
            <a:r>
              <a:rPr lang="ru-RU" altLang="ru-RU" sz="1700" dirty="0" smtClean="0"/>
              <a:t>бухгалтер­ских </a:t>
            </a:r>
            <a:r>
              <a:rPr lang="ru-RU" altLang="ru-RU" sz="1700" dirty="0"/>
              <a:t>документов и финансовой отчетности;</a:t>
            </a:r>
          </a:p>
          <a:p>
            <a:pPr marL="0" indent="0">
              <a:buNone/>
            </a:pPr>
            <a:r>
              <a:rPr lang="ru-RU" altLang="ru-RU" sz="1700" dirty="0"/>
              <a:t>ж) действенности внутреннего контроля бухгалтерского </a:t>
            </a:r>
            <a:r>
              <a:rPr lang="ru-RU" altLang="ru-RU" sz="1700" dirty="0" smtClean="0"/>
              <a:t>учета </a:t>
            </a:r>
            <a:r>
              <a:rPr lang="ru-RU" altLang="ru-RU" sz="1700" dirty="0"/>
              <a:t>и финансовой отчетности по субсидиям и </a:t>
            </a:r>
            <a:r>
              <a:rPr lang="ru-RU" altLang="ru-RU" sz="1700" dirty="0" smtClean="0"/>
              <a:t>кон­трактам</a:t>
            </a:r>
            <a:r>
              <a:rPr lang="ru-RU" altLang="ru-RU" sz="1700" dirty="0"/>
              <a:t>, сохранности имущества, своевременности </a:t>
            </a:r>
            <a:r>
              <a:rPr lang="ru-RU" altLang="ru-RU" sz="1700" dirty="0" smtClean="0"/>
              <a:t>выплат </a:t>
            </a:r>
            <a:r>
              <a:rPr lang="ru-RU" altLang="ru-RU" sz="1700" dirty="0"/>
              <a:t>по срочным требованиям и т.д.</a:t>
            </a:r>
          </a:p>
          <a:p>
            <a:pPr marL="0" indent="0">
              <a:buNone/>
            </a:pPr>
            <a:r>
              <a:rPr lang="ru-RU" altLang="ru-RU" sz="1700" dirty="0" smtClean="0"/>
              <a:t>     Методы </a:t>
            </a:r>
            <a:r>
              <a:rPr lang="ru-RU" altLang="ru-RU" sz="1700" dirty="0"/>
              <a:t>документального контроля подразделяются на </a:t>
            </a:r>
            <a:r>
              <a:rPr lang="ru-RU" altLang="ru-RU" sz="1700" dirty="0" smtClean="0"/>
              <a:t>две </a:t>
            </a:r>
            <a:r>
              <a:rPr lang="ru-RU" altLang="ru-RU" sz="1700" dirty="0"/>
              <a:t>большие группы: методы формально-правовой </a:t>
            </a:r>
            <a:r>
              <a:rPr lang="ru-RU" altLang="ru-RU" sz="1700" dirty="0" smtClean="0"/>
              <a:t>проверки </a:t>
            </a:r>
            <a:r>
              <a:rPr lang="ru-RU" altLang="ru-RU" sz="1700" dirty="0"/>
              <a:t>и методы реальности отраженных в документах обстоя</a:t>
            </a:r>
            <a:r>
              <a:rPr lang="ru-RU" altLang="ru-RU" sz="1700" dirty="0" smtClean="0"/>
              <a:t>­-</a:t>
            </a:r>
            <a:endParaRPr lang="ru-RU" altLang="ru-RU" sz="1700" dirty="0"/>
          </a:p>
          <a:p>
            <a:pPr marL="0" indent="0">
              <a:buNone/>
            </a:pPr>
            <a:r>
              <a:rPr lang="ru-RU" altLang="ru-RU" sz="1700" dirty="0" err="1" smtClean="0"/>
              <a:t>тельств</a:t>
            </a:r>
            <a:r>
              <a:rPr lang="ru-RU" altLang="ru-RU" sz="1700" dirty="0" smtClean="0"/>
              <a:t> </a:t>
            </a:r>
            <a:r>
              <a:rPr lang="ru-RU" altLang="ru-RU" sz="1700" dirty="0"/>
              <a:t>и процессов. </a:t>
            </a:r>
            <a:endParaRPr lang="ru-RU" altLang="ru-RU" sz="1700" dirty="0" smtClean="0"/>
          </a:p>
          <a:p>
            <a:pPr marL="0" indent="0">
              <a:buNone/>
            </a:pPr>
            <a:r>
              <a:rPr lang="ru-RU" altLang="ru-RU" sz="1700" dirty="0" smtClean="0"/>
              <a:t>1</a:t>
            </a:r>
            <a:r>
              <a:rPr lang="ru-RU" altLang="ru-RU" sz="1700" dirty="0"/>
              <a:t>.  М </a:t>
            </a:r>
            <a:r>
              <a:rPr lang="ru-RU" altLang="ru-RU" sz="1700" dirty="0" err="1"/>
              <a:t>ет</a:t>
            </a:r>
            <a:r>
              <a:rPr lang="ru-RU" altLang="ru-RU" sz="1700" dirty="0"/>
              <a:t> о д ы ф о р м а ль н о -п р а во </a:t>
            </a:r>
            <a:r>
              <a:rPr lang="ru-RU" altLang="ru-RU" sz="1700" dirty="0" err="1"/>
              <a:t>во</a:t>
            </a:r>
            <a:r>
              <a:rPr lang="ru-RU" altLang="ru-RU" sz="1700" dirty="0"/>
              <a:t> </a:t>
            </a:r>
            <a:r>
              <a:rPr lang="ru-RU" altLang="ru-RU" sz="1700" dirty="0" smtClean="0"/>
              <a:t>й  </a:t>
            </a:r>
            <a:r>
              <a:rPr lang="ru-RU" altLang="ru-RU" sz="1700" dirty="0"/>
              <a:t>п р о в ер к </a:t>
            </a:r>
            <a:r>
              <a:rPr lang="ru-RU" altLang="ru-RU" sz="1700" dirty="0" smtClean="0"/>
              <a:t>и документов могут </a:t>
            </a:r>
            <a:r>
              <a:rPr lang="ru-RU" altLang="ru-RU" sz="1700" dirty="0"/>
              <a:t>применяться при проведении следующих </a:t>
            </a:r>
            <a:r>
              <a:rPr lang="ru-RU" altLang="ru-RU" sz="1700" dirty="0" smtClean="0"/>
              <a:t>контрольно­-ревизионных </a:t>
            </a:r>
            <a:r>
              <a:rPr lang="ru-RU" altLang="ru-RU" sz="1700" dirty="0"/>
              <a:t>мероприятий:</a:t>
            </a:r>
          </a:p>
          <a:p>
            <a:pPr marL="0" indent="0">
              <a:buNone/>
            </a:pPr>
            <a:r>
              <a:rPr lang="ru-RU" altLang="ru-RU" sz="1700" dirty="0"/>
              <a:t>а) проверка </a:t>
            </a:r>
            <a:r>
              <a:rPr lang="ru-RU" altLang="ru-RU" sz="1700" dirty="0" smtClean="0"/>
              <a:t>соблюдения </a:t>
            </a:r>
            <a:r>
              <a:rPr lang="ru-RU" altLang="ru-RU" sz="1700" dirty="0"/>
              <a:t>правил составления, полноты и </a:t>
            </a:r>
            <a:r>
              <a:rPr lang="ru-RU" altLang="ru-RU" sz="1700" dirty="0" smtClean="0"/>
              <a:t>подлинности </a:t>
            </a:r>
            <a:r>
              <a:rPr lang="ru-RU" altLang="ru-RU" sz="1700" dirty="0"/>
              <a:t>оформления </a:t>
            </a:r>
            <a:r>
              <a:rPr lang="ru-RU" altLang="ru-RU" sz="1700" dirty="0" smtClean="0"/>
              <a:t>документов</a:t>
            </a:r>
            <a:r>
              <a:rPr lang="ru-RU" altLang="ru-RU" sz="1700" dirty="0"/>
              <a:t>;</a:t>
            </a:r>
          </a:p>
          <a:p>
            <a:pPr marL="0" indent="0">
              <a:buNone/>
            </a:pPr>
            <a:r>
              <a:rPr lang="ru-RU" altLang="ru-RU" sz="1700" dirty="0"/>
              <a:t>б) сопоставление учетных и отчетных показателей </a:t>
            </a:r>
            <a:r>
              <a:rPr lang="ru-RU" altLang="ru-RU" sz="1700" dirty="0" smtClean="0"/>
              <a:t>де­ятельности </a:t>
            </a:r>
            <a:r>
              <a:rPr lang="ru-RU" altLang="ru-RU" sz="1700" dirty="0"/>
              <a:t>с показателями бизнес-планов, </a:t>
            </a:r>
            <a:r>
              <a:rPr lang="ru-RU" altLang="ru-RU" sz="1700" dirty="0" smtClean="0"/>
              <a:t>установ­ленными </a:t>
            </a:r>
            <a:r>
              <a:rPr lang="ru-RU" altLang="ru-RU" sz="1700" dirty="0"/>
              <a:t>нормативами и заданиями:</a:t>
            </a:r>
          </a:p>
          <a:p>
            <a:pPr marL="0" indent="0">
              <a:buNone/>
            </a:pPr>
            <a:r>
              <a:rPr lang="ru-RU" altLang="ru-RU" sz="1700" dirty="0"/>
              <a:t>в) контроль соблюдения правил учета отдельных </a:t>
            </a:r>
            <a:r>
              <a:rPr lang="ru-RU" altLang="ru-RU" sz="1700" dirty="0" smtClean="0"/>
              <a:t>хозяйс­твенных </a:t>
            </a:r>
            <a:r>
              <a:rPr lang="ru-RU" altLang="ru-RU" sz="1700" dirty="0"/>
              <a:t>операций;</a:t>
            </a:r>
          </a:p>
          <a:p>
            <a:pPr marL="0" indent="0">
              <a:buNone/>
            </a:pPr>
            <a:r>
              <a:rPr lang="ru-RU" altLang="ru-RU" sz="1700" dirty="0"/>
              <a:t>г) проверка соответствия отраженных в документах </a:t>
            </a:r>
            <a:r>
              <a:rPr lang="ru-RU" altLang="ru-RU" sz="1700" dirty="0" smtClean="0"/>
              <a:t>операций </a:t>
            </a:r>
          </a:p>
          <a:p>
            <a:pPr marL="0" indent="0">
              <a:buNone/>
            </a:pPr>
            <a:r>
              <a:rPr lang="ru-RU" altLang="ru-RU" sz="1700" dirty="0" smtClean="0"/>
              <a:t>установленным </a:t>
            </a:r>
            <a:r>
              <a:rPr lang="ru-RU" altLang="ru-RU" sz="1700" dirty="0"/>
              <a:t>правилам;</a:t>
            </a:r>
          </a:p>
          <a:p>
            <a:pPr marL="0" indent="0">
              <a:buNone/>
            </a:pPr>
            <a:r>
              <a:rPr lang="ru-RU" altLang="ru-RU" sz="1700" dirty="0"/>
              <a:t>д) проверка арифметических расчетов клиента, в </a:t>
            </a:r>
            <a:r>
              <a:rPr lang="ru-RU" altLang="ru-RU" sz="1700" dirty="0" smtClean="0"/>
              <a:t>частнос­ти</a:t>
            </a:r>
            <a:r>
              <a:rPr lang="ru-RU" altLang="ru-RU" sz="1700" dirty="0"/>
              <a:t>, с </a:t>
            </a:r>
            <a:r>
              <a:rPr lang="ru-RU" altLang="ru-RU" sz="1700" dirty="0" smtClean="0"/>
              <a:t>приме-</a:t>
            </a:r>
          </a:p>
          <a:p>
            <a:pPr marL="0" indent="0">
              <a:buNone/>
            </a:pPr>
            <a:r>
              <a:rPr lang="ru-RU" altLang="ru-RU" sz="1700" dirty="0" err="1" smtClean="0"/>
              <a:t>нением</a:t>
            </a:r>
            <a:r>
              <a:rPr lang="ru-RU" altLang="ru-RU" sz="1700" dirty="0" smtClean="0"/>
              <a:t> </a:t>
            </a:r>
            <a:r>
              <a:rPr lang="ru-RU" altLang="ru-RU" sz="1700" dirty="0"/>
              <a:t>способа обратного счета и </a:t>
            </a:r>
            <a:r>
              <a:rPr lang="ru-RU" altLang="ru-RU" sz="1700" dirty="0" smtClean="0"/>
              <a:t>пересчета</a:t>
            </a:r>
            <a:r>
              <a:rPr lang="ru-RU" altLang="ru-RU" sz="1700" dirty="0"/>
              <a:t>, арифметического </a:t>
            </a:r>
            <a:endParaRPr lang="ru-RU" altLang="ru-RU" sz="1700" dirty="0" smtClean="0"/>
          </a:p>
          <a:p>
            <a:pPr marL="0" indent="0">
              <a:buNone/>
            </a:pPr>
            <a:r>
              <a:rPr lang="ru-RU" altLang="ru-RU" sz="1700" dirty="0" smtClean="0"/>
              <a:t>(</a:t>
            </a:r>
            <a:r>
              <a:rPr lang="ru-RU" altLang="ru-RU" sz="1700" dirty="0"/>
              <a:t>счетного) </a:t>
            </a:r>
            <a:r>
              <a:rPr lang="ru-RU" altLang="ru-RU" sz="1700" dirty="0" smtClean="0"/>
              <a:t>контроля </a:t>
            </a:r>
            <a:r>
              <a:rPr lang="ru-RU" altLang="ru-RU" sz="1700" dirty="0"/>
              <a:t>и др.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4473889"/>
            <a:ext cx="1656184" cy="2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1800" dirty="0"/>
              <a:t>2.  </a:t>
            </a:r>
            <a:r>
              <a:rPr lang="ru-RU" altLang="ru-RU" sz="1800" dirty="0" smtClean="0"/>
              <a:t>Методы проверки реальности(достоверности</a:t>
            </a:r>
            <a:r>
              <a:rPr lang="ru-RU" altLang="ru-RU" sz="1800" dirty="0"/>
              <a:t>) </a:t>
            </a:r>
            <a:r>
              <a:rPr lang="ru-RU" altLang="ru-RU" sz="1800" dirty="0" smtClean="0"/>
              <a:t>отра­женных </a:t>
            </a:r>
            <a:r>
              <a:rPr lang="ru-RU" altLang="ru-RU" sz="1800" dirty="0"/>
              <a:t>в документах обстоятельств и процессов могут быть </a:t>
            </a:r>
            <a:r>
              <a:rPr lang="ru-RU" altLang="ru-RU" sz="1800" dirty="0" smtClean="0"/>
              <a:t>использованы </a:t>
            </a:r>
            <a:r>
              <a:rPr lang="ru-RU" altLang="ru-RU" sz="1800" dirty="0"/>
              <a:t>в различных вариантах осуществления </a:t>
            </a:r>
            <a:r>
              <a:rPr lang="ru-RU" altLang="ru-RU" sz="1800" dirty="0" smtClean="0"/>
              <a:t>контрольно-аналитической </a:t>
            </a:r>
            <a:r>
              <a:rPr lang="ru-RU" altLang="ru-RU" sz="1800" dirty="0"/>
              <a:t>работы. Например:</a:t>
            </a:r>
          </a:p>
          <a:p>
            <a:pPr marL="0" indent="0">
              <a:buNone/>
            </a:pPr>
            <a:r>
              <a:rPr lang="ru-RU" altLang="ru-RU" sz="1800" dirty="0"/>
              <a:t>а) сопоставление данных документов, отражающих </a:t>
            </a:r>
            <a:r>
              <a:rPr lang="ru-RU" altLang="ru-RU" sz="1800" dirty="0" smtClean="0"/>
              <a:t>хо­зяйственные </a:t>
            </a:r>
            <a:r>
              <a:rPr lang="ru-RU" altLang="ru-RU" sz="1800" dirty="0"/>
              <a:t>операции, с данными документов, </a:t>
            </a:r>
            <a:r>
              <a:rPr lang="ru-RU" altLang="ru-RU" sz="1800" dirty="0" smtClean="0"/>
              <a:t>которые </a:t>
            </a:r>
            <a:r>
              <a:rPr lang="ru-RU" altLang="ru-RU" sz="1800" dirty="0"/>
              <a:t>явились основание для этих операций;</a:t>
            </a:r>
          </a:p>
          <a:p>
            <a:pPr marL="0" indent="0">
              <a:buNone/>
            </a:pPr>
            <a:r>
              <a:rPr lang="ru-RU" altLang="ru-RU" sz="1800" dirty="0"/>
              <a:t>б) получение письменного подтверждения от третьих </a:t>
            </a:r>
            <a:r>
              <a:rPr lang="ru-RU" altLang="ru-RU" sz="1800" dirty="0" smtClean="0"/>
              <a:t>лиц </a:t>
            </a:r>
            <a:r>
              <a:rPr lang="ru-RU" altLang="ru-RU" sz="1800" dirty="0"/>
              <a:t>о реальности остатков на счетах денег, счетов </a:t>
            </a:r>
            <a:r>
              <a:rPr lang="ru-RU" altLang="ru-RU" sz="1800" dirty="0" smtClean="0"/>
              <a:t>расчетов </a:t>
            </a:r>
            <a:r>
              <a:rPr lang="ru-RU" altLang="ru-RU" sz="1800" dirty="0"/>
              <a:t>по дебиторской и кредиторской </a:t>
            </a:r>
            <a:r>
              <a:rPr lang="ru-RU" altLang="ru-RU" sz="1800" dirty="0" smtClean="0"/>
              <a:t>задолженностям</a:t>
            </a:r>
            <a:r>
              <a:rPr lang="ru-RU" altLang="ru-RU" sz="1800" dirty="0"/>
              <a:t>;</a:t>
            </a:r>
          </a:p>
          <a:p>
            <a:pPr marL="0" indent="0">
              <a:buNone/>
            </a:pPr>
            <a:r>
              <a:rPr lang="ru-RU" altLang="ru-RU" sz="1800" dirty="0"/>
              <a:t>в) проверка записей в регистрах бухгалтерского учета и </a:t>
            </a:r>
            <a:r>
              <a:rPr lang="ru-RU" altLang="ru-RU" sz="1800" dirty="0" smtClean="0"/>
              <a:t>отчетное</a:t>
            </a:r>
            <a:r>
              <a:rPr lang="ru-RU" altLang="ru-RU" sz="1800" dirty="0"/>
              <a:t>™ и правильности корреспонденции счетов;</a:t>
            </a:r>
          </a:p>
          <a:p>
            <a:pPr marL="0" indent="0">
              <a:buNone/>
            </a:pPr>
            <a:r>
              <a:rPr lang="ru-RU" altLang="ru-RU" sz="1800" dirty="0"/>
              <a:t>г) аналитические процедуры с использованием </a:t>
            </a:r>
            <a:r>
              <a:rPr lang="ru-RU" altLang="ru-RU" sz="1800" dirty="0" smtClean="0"/>
              <a:t>специально </a:t>
            </a:r>
            <a:r>
              <a:rPr lang="ru-RU" altLang="ru-RU" sz="1800" dirty="0"/>
              <a:t>разработанных </a:t>
            </a:r>
            <a:r>
              <a:rPr lang="ru-RU" altLang="ru-RU" sz="1800" dirty="0" smtClean="0"/>
              <a:t>контрольных </a:t>
            </a:r>
            <a:r>
              <a:rPr lang="ru-RU" altLang="ru-RU" sz="1800" dirty="0"/>
              <a:t>тестеров баланса и </a:t>
            </a:r>
            <a:r>
              <a:rPr lang="ru-RU" altLang="ru-RU" sz="1800" dirty="0" smtClean="0"/>
              <a:t>других </a:t>
            </a:r>
            <a:r>
              <a:rPr lang="ru-RU" altLang="ru-RU" sz="1800" dirty="0"/>
              <a:t>форм отчетности;</a:t>
            </a:r>
          </a:p>
          <a:p>
            <a:pPr marL="0" indent="0">
              <a:buNone/>
            </a:pPr>
            <a:r>
              <a:rPr lang="ru-RU" altLang="ru-RU" sz="1800" dirty="0"/>
              <a:t>д) прослеживание, </a:t>
            </a:r>
            <a:r>
              <a:rPr lang="ru-RU" altLang="ru-RU" sz="1800" dirty="0" smtClean="0"/>
              <a:t>под </a:t>
            </a:r>
            <a:r>
              <a:rPr lang="ru-RU" altLang="ru-RU" sz="1800" dirty="0"/>
              <a:t>которым понимают процедуру, </a:t>
            </a:r>
            <a:r>
              <a:rPr lang="ru-RU" altLang="ru-RU" sz="1800" dirty="0" smtClean="0"/>
              <a:t>в </a:t>
            </a:r>
            <a:r>
              <a:rPr lang="ru-RU" altLang="ru-RU" sz="1800" dirty="0"/>
              <a:t>ходе которой проверяющий исследует некоторые </a:t>
            </a:r>
            <a:r>
              <a:rPr lang="ru-RU" altLang="ru-RU" sz="1800" dirty="0" smtClean="0"/>
              <a:t>первичные </a:t>
            </a:r>
            <a:r>
              <a:rPr lang="ru-RU" altLang="ru-RU" sz="1800" dirty="0"/>
              <a:t>документы, правильность отражения их </a:t>
            </a:r>
          </a:p>
          <a:p>
            <a:pPr marL="0" indent="0">
              <a:buNone/>
            </a:pPr>
            <a:r>
              <a:rPr lang="ru-RU" altLang="ru-RU" sz="1800" dirty="0"/>
              <a:t>данных в регистрах аналитического и </a:t>
            </a:r>
            <a:r>
              <a:rPr lang="ru-RU" altLang="ru-RU" sz="1800" dirty="0" smtClean="0"/>
              <a:t>синтетического </a:t>
            </a:r>
            <a:r>
              <a:rPr lang="ru-RU" altLang="ru-RU" sz="1800" dirty="0"/>
              <a:t>учета;</a:t>
            </a:r>
          </a:p>
          <a:p>
            <a:pPr marL="0" indent="0">
              <a:buNone/>
            </a:pPr>
            <a:r>
              <a:rPr lang="ru-RU" altLang="ru-RU" sz="1800" dirty="0"/>
              <a:t>е) специальные методы, в том числе: встречная </a:t>
            </a:r>
            <a:r>
              <a:rPr lang="ru-RU" altLang="ru-RU" sz="1800" dirty="0" smtClean="0"/>
              <a:t>проверка</a:t>
            </a:r>
            <a:r>
              <a:rPr lang="ru-RU" altLang="ru-RU" sz="1800" dirty="0"/>
              <a:t>, взаимная сверка, контрольное сличение, </a:t>
            </a:r>
            <a:r>
              <a:rPr lang="ru-RU" altLang="ru-RU" sz="1800" dirty="0" smtClean="0"/>
              <a:t>восстановление </a:t>
            </a:r>
            <a:r>
              <a:rPr lang="ru-RU" altLang="ru-RU" sz="1800" dirty="0"/>
              <a:t>натурально-стоимостного учета, </a:t>
            </a:r>
            <a:endParaRPr lang="ru-RU" altLang="ru-RU" sz="1800" dirty="0" smtClean="0"/>
          </a:p>
          <a:p>
            <a:pPr marL="0" indent="0">
              <a:buNone/>
            </a:pPr>
            <a:r>
              <a:rPr lang="ru-RU" altLang="ru-RU" sz="1800" dirty="0" smtClean="0"/>
              <a:t>логическое исследование </a:t>
            </a:r>
            <a:r>
              <a:rPr lang="ru-RU" altLang="ru-RU" sz="1800" dirty="0"/>
              <a:t>хозяйственных операций и т.д.;</a:t>
            </a:r>
          </a:p>
          <a:p>
            <a:pPr marL="0" indent="0">
              <a:buNone/>
            </a:pPr>
            <a:r>
              <a:rPr lang="ru-RU" altLang="ru-RU" sz="1800" dirty="0"/>
              <a:t>ж) подготовка альтернативных балансов, как </a:t>
            </a:r>
            <a:r>
              <a:rPr lang="ru-RU" altLang="ru-RU" sz="1800" dirty="0" smtClean="0"/>
              <a:t>промежуточных </a:t>
            </a:r>
            <a:r>
              <a:rPr lang="ru-RU" altLang="ru-RU" sz="1800" dirty="0"/>
              <a:t>— сырья, </a:t>
            </a:r>
            <a:endParaRPr lang="ru-RU" altLang="ru-RU" sz="1800" dirty="0" smtClean="0"/>
          </a:p>
          <a:p>
            <a:pPr marL="0" indent="0">
              <a:buNone/>
            </a:pPr>
            <a:r>
              <a:rPr lang="ru-RU" altLang="ru-RU" sz="1800" dirty="0" smtClean="0"/>
              <a:t>материалов</a:t>
            </a:r>
            <a:r>
              <a:rPr lang="ru-RU" altLang="ru-RU" sz="1800" dirty="0"/>
              <a:t>, выхода продукции, так и </a:t>
            </a:r>
            <a:r>
              <a:rPr lang="ru-RU" altLang="ru-RU" sz="1800" dirty="0" smtClean="0"/>
              <a:t>заключительного бухгалтерского,</a:t>
            </a:r>
          </a:p>
          <a:p>
            <a:pPr marL="0" indent="0">
              <a:buNone/>
            </a:pPr>
            <a:r>
              <a:rPr lang="ru-RU" altLang="ru-RU" sz="1800" dirty="0" smtClean="0"/>
              <a:t> </a:t>
            </a:r>
            <a:r>
              <a:rPr lang="ru-RU" altLang="ru-RU" sz="1800" dirty="0"/>
              <a:t>хорошо известного </a:t>
            </a:r>
            <a:r>
              <a:rPr lang="ru-RU" altLang="ru-RU" sz="1800" dirty="0" smtClean="0"/>
              <a:t>в </a:t>
            </a:r>
            <a:r>
              <a:rPr lang="ru-RU" altLang="ru-RU" sz="1800" dirty="0"/>
              <a:t>западной аудиторской практике и именуемого там </a:t>
            </a:r>
          </a:p>
          <a:p>
            <a:pPr marL="0" indent="0">
              <a:buNone/>
            </a:pPr>
            <a:r>
              <a:rPr lang="ru-RU" altLang="ru-RU" sz="1800" dirty="0"/>
              <a:t>«пробным».</a:t>
            </a:r>
            <a:endParaRPr lang="fr-CA" altLang="ru-RU" sz="1800" dirty="0" smtClean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4788480"/>
            <a:ext cx="1708639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4. Методика контроля </a:t>
            </a:r>
            <a:r>
              <a:rPr lang="ru-RU" sz="1800" b="1" dirty="0" smtClean="0"/>
              <a:t>исполнения.</a:t>
            </a:r>
          </a:p>
          <a:p>
            <a:pPr marL="0" indent="0">
              <a:buNone/>
            </a:pPr>
            <a:r>
              <a:rPr lang="ru-RU" altLang="ru-RU" sz="1800" dirty="0" smtClean="0"/>
              <a:t>       Контроль </a:t>
            </a:r>
            <a:r>
              <a:rPr lang="ru-RU" altLang="ru-RU" sz="1800" dirty="0"/>
              <a:t>исполнения представляет собой </a:t>
            </a:r>
            <a:r>
              <a:rPr lang="ru-RU" altLang="ru-RU" sz="1800" dirty="0" smtClean="0"/>
              <a:t>систематическую </a:t>
            </a:r>
            <a:r>
              <a:rPr lang="ru-RU" altLang="ru-RU" sz="1800" dirty="0"/>
              <a:t>проверку фактических данных для оценки полноты </a:t>
            </a:r>
            <a:r>
              <a:rPr lang="ru-RU" altLang="ru-RU" sz="1800" dirty="0" smtClean="0"/>
              <a:t>исполнения </a:t>
            </a:r>
            <a:r>
              <a:rPr lang="ru-RU" altLang="ru-RU" sz="1800" dirty="0"/>
              <a:t>возложенных функций, выполнения программ, планов </a:t>
            </a:r>
            <a:r>
              <a:rPr lang="ru-RU" altLang="ru-RU" sz="1800" dirty="0" smtClean="0"/>
              <a:t>и </a:t>
            </a:r>
            <a:r>
              <a:rPr lang="ru-RU" altLang="ru-RU" sz="1800" dirty="0"/>
              <a:t>заданий деятельности государственных и иных </a:t>
            </a:r>
            <a:r>
              <a:rPr lang="ru-RU" altLang="ru-RU" sz="1800" dirty="0" smtClean="0"/>
              <a:t>хозяйствующих </a:t>
            </a:r>
            <a:r>
              <a:rPr lang="ru-RU" altLang="ru-RU" sz="1800" dirty="0"/>
              <a:t>структур, отдельных юридических и физических </a:t>
            </a:r>
            <a:r>
              <a:rPr lang="ru-RU" altLang="ru-RU" sz="1800" dirty="0" smtClean="0"/>
              <a:t>лиц. Целью </a:t>
            </a:r>
            <a:r>
              <a:rPr lang="ru-RU" altLang="ru-RU" sz="1800" dirty="0"/>
              <a:t>такого контроля является обеспечение </a:t>
            </a:r>
            <a:r>
              <a:rPr lang="ru-RU" altLang="ru-RU" sz="1800" dirty="0" smtClean="0"/>
              <a:t>управляющих </a:t>
            </a:r>
            <a:r>
              <a:rPr lang="ru-RU" altLang="ru-RU" sz="1800" dirty="0"/>
              <a:t>органов, осуществляющих контроль за деятельностью </a:t>
            </a:r>
          </a:p>
          <a:p>
            <a:pPr marL="0" indent="0">
              <a:buNone/>
            </a:pPr>
            <a:r>
              <a:rPr lang="ru-RU" altLang="ru-RU" sz="1800" dirty="0"/>
              <a:t>экономических субъектов и других объектов управления, </a:t>
            </a:r>
            <a:r>
              <a:rPr lang="ru-RU" altLang="ru-RU" sz="1800" dirty="0" smtClean="0"/>
              <a:t>информацией</a:t>
            </a:r>
            <a:r>
              <a:rPr lang="ru-RU" altLang="ru-RU" sz="1800" dirty="0"/>
              <a:t>, необходимой для принятия решений по </a:t>
            </a:r>
            <a:r>
              <a:rPr lang="ru-RU" altLang="ru-RU" sz="1800" dirty="0" smtClean="0"/>
              <a:t>устране­нию </a:t>
            </a:r>
            <a:r>
              <a:rPr lang="ru-RU" altLang="ru-RU" sz="1800" dirty="0"/>
              <a:t>выявленных недостатков, внесения коррективов, </a:t>
            </a:r>
            <a:r>
              <a:rPr lang="ru-RU" altLang="ru-RU" sz="1800" dirty="0" smtClean="0"/>
              <a:t>оптимизации </a:t>
            </a:r>
            <a:r>
              <a:rPr lang="ru-RU" altLang="ru-RU" sz="1800" dirty="0"/>
              <a:t>и повышению эффективности </a:t>
            </a:r>
            <a:r>
              <a:rPr lang="ru-RU" altLang="ru-RU" sz="1800" dirty="0" smtClean="0"/>
              <a:t>хозяйствования. В </a:t>
            </a:r>
            <a:r>
              <a:rPr lang="ru-RU" altLang="ru-RU" sz="1800" dirty="0"/>
              <a:t>учебной литературе зачастую контроль исполнения </a:t>
            </a:r>
            <a:r>
              <a:rPr lang="ru-RU" altLang="ru-RU" sz="1800" dirty="0" smtClean="0"/>
              <a:t>отождествляют </a:t>
            </a:r>
            <a:r>
              <a:rPr lang="ru-RU" altLang="ru-RU" sz="1800" dirty="0"/>
              <a:t>с фактическим контролем. </a:t>
            </a:r>
            <a:r>
              <a:rPr lang="ru-RU" altLang="ru-RU" sz="1800" dirty="0" smtClean="0"/>
              <a:t>     Такое </a:t>
            </a:r>
            <a:r>
              <a:rPr lang="ru-RU" altLang="ru-RU" sz="1800" dirty="0"/>
              <a:t>смещение </a:t>
            </a:r>
            <a:r>
              <a:rPr lang="ru-RU" altLang="ru-RU" sz="1800" dirty="0" smtClean="0"/>
              <a:t>понятий </a:t>
            </a:r>
            <a:r>
              <a:rPr lang="ru-RU" altLang="ru-RU" sz="1800" dirty="0"/>
              <a:t>вызывает путаницу у пользователей результатами </a:t>
            </a:r>
          </a:p>
          <a:p>
            <a:pPr marL="0" indent="0">
              <a:buNone/>
            </a:pPr>
            <a:r>
              <a:rPr lang="ru-RU" altLang="ru-RU" sz="1800" dirty="0"/>
              <a:t>контроля. Как нам представляется, контроль исполнения — </a:t>
            </a:r>
            <a:r>
              <a:rPr lang="ru-RU" altLang="ru-RU" sz="1800" dirty="0" smtClean="0"/>
              <a:t>более </a:t>
            </a:r>
            <a:r>
              <a:rPr lang="ru-RU" altLang="ru-RU" sz="1800" dirty="0"/>
              <a:t>широкое понятие, которое включает в себя </a:t>
            </a:r>
            <a:r>
              <a:rPr lang="ru-RU" altLang="ru-RU" sz="1800" dirty="0" smtClean="0"/>
              <a:t>фактический контроль</a:t>
            </a:r>
            <a:r>
              <a:rPr lang="ru-RU" altLang="ru-RU" sz="1800" dirty="0"/>
              <a:t>, контроль выполнения бюджетов, </a:t>
            </a:r>
            <a:r>
              <a:rPr lang="ru-RU" altLang="ru-RU" sz="1800" dirty="0" smtClean="0"/>
              <a:t>хозяйственных планов</a:t>
            </a:r>
            <a:r>
              <a:rPr lang="ru-RU" altLang="ru-RU" sz="1800" dirty="0"/>
              <a:t>, заданий, контроль эффективности, экономичности, </a:t>
            </a:r>
          </a:p>
          <a:p>
            <a:pPr marL="0" indent="0">
              <a:buNone/>
            </a:pPr>
            <a:r>
              <a:rPr lang="ru-RU" altLang="ru-RU" sz="1800" dirty="0"/>
              <a:t>производительности и другие виды проверок</a:t>
            </a:r>
            <a:r>
              <a:rPr lang="ru-RU" altLang="ru-RU" sz="1800" dirty="0" smtClean="0"/>
              <a:t>. В </a:t>
            </a:r>
            <a:r>
              <a:rPr lang="ru-RU" altLang="ru-RU" sz="1800" dirty="0"/>
              <a:t>общем случае деление приемов документального </a:t>
            </a:r>
            <a:r>
              <a:rPr lang="ru-RU" altLang="ru-RU" sz="1800" dirty="0" smtClean="0"/>
              <a:t>контроля </a:t>
            </a:r>
            <a:r>
              <a:rPr lang="ru-RU" altLang="ru-RU" sz="1800" dirty="0"/>
              <a:t>и контроля исполнения в известной мере условно, ибо в </a:t>
            </a:r>
          </a:p>
          <a:p>
            <a:pPr marL="0" indent="0">
              <a:buNone/>
            </a:pPr>
            <a:r>
              <a:rPr lang="ru-RU" altLang="ru-RU" sz="1800" dirty="0"/>
              <a:t>основе их разграничения лежат различные источники </a:t>
            </a:r>
            <a:r>
              <a:rPr lang="ru-RU" altLang="ru-RU" sz="1800" dirty="0" smtClean="0"/>
              <a:t>использования </a:t>
            </a:r>
            <a:r>
              <a:rPr lang="ru-RU" altLang="ru-RU" sz="1800" dirty="0"/>
              <a:t>данных при проведении контрольных действий.</a:t>
            </a:r>
          </a:p>
          <a:p>
            <a:pPr marL="0" indent="0">
              <a:buNone/>
            </a:pPr>
            <a:r>
              <a:rPr lang="ru-RU" altLang="ru-RU" sz="1800" dirty="0" smtClean="0"/>
              <a:t>        Так</a:t>
            </a:r>
            <a:r>
              <a:rPr lang="ru-RU" altLang="ru-RU" sz="1800" dirty="0"/>
              <a:t>, источниками информации для </a:t>
            </a:r>
            <a:r>
              <a:rPr lang="ru-RU" altLang="ru-RU" sz="1800" dirty="0" smtClean="0"/>
              <a:t>документального контроля </a:t>
            </a:r>
            <a:r>
              <a:rPr lang="ru-RU" altLang="ru-RU" sz="1800" dirty="0"/>
              <a:t>служат: первичные документы, регистры </a:t>
            </a:r>
            <a:r>
              <a:rPr lang="ru-RU" altLang="ru-RU" sz="1800" dirty="0" smtClean="0"/>
              <a:t>бухгалтерского </a:t>
            </a:r>
            <a:r>
              <a:rPr lang="ru-RU" altLang="ru-RU" sz="1800" dirty="0"/>
              <a:t>учета, финансовая, статистическая и оперативно-техническая отчетность, нормативная, проектная и </a:t>
            </a:r>
            <a:r>
              <a:rPr lang="ru-RU" altLang="ru-RU" sz="1800" dirty="0" smtClean="0"/>
              <a:t>прочая документация.</a:t>
            </a:r>
          </a:p>
        </p:txBody>
      </p:sp>
    </p:spTree>
    <p:extLst>
      <p:ext uri="{BB962C8B-B14F-4D97-AF65-F5344CB8AC3E}">
        <p14:creationId xmlns:p14="http://schemas.microsoft.com/office/powerpoint/2010/main" val="13466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 </a:t>
            </a:r>
            <a:r>
              <a:rPr lang="ru-RU" altLang="ru-RU" sz="1800" dirty="0"/>
              <a:t>Контроль исполнения базируется на </a:t>
            </a:r>
            <a:r>
              <a:rPr lang="ru-RU" altLang="ru-RU" sz="1800" dirty="0" smtClean="0"/>
              <a:t>изучении данных </a:t>
            </a:r>
            <a:r>
              <a:rPr lang="ru-RU" altLang="ru-RU" sz="1800" dirty="0"/>
              <a:t>действительного осуществления организационно</a:t>
            </a:r>
            <a:r>
              <a:rPr lang="ru-RU" altLang="ru-RU" sz="1800" dirty="0" smtClean="0"/>
              <a:t>­ экономических</a:t>
            </a:r>
            <a:r>
              <a:rPr lang="ru-RU" altLang="ru-RU" sz="1800" dirty="0"/>
              <a:t>, технических и других мероприятий, </a:t>
            </a:r>
            <a:r>
              <a:rPr lang="ru-RU" altLang="ru-RU" sz="1800" dirty="0" smtClean="0"/>
              <a:t>фактического </a:t>
            </a:r>
            <a:r>
              <a:rPr lang="ru-RU" altLang="ru-RU" sz="1800" dirty="0"/>
              <a:t>состояния проверяемых объектов. Проверки производительности, эффективности и </a:t>
            </a:r>
            <a:r>
              <a:rPr lang="ru-RU" altLang="ru-RU" sz="1800" dirty="0" smtClean="0"/>
              <a:t>эко­номичности </a:t>
            </a:r>
            <a:r>
              <a:rPr lang="ru-RU" altLang="ru-RU" sz="1800" dirty="0"/>
              <a:t>деятельности рассматривают насколько </a:t>
            </a:r>
            <a:r>
              <a:rPr lang="ru-RU" altLang="ru-RU" sz="1800" dirty="0" smtClean="0"/>
              <a:t>рацио­нально </a:t>
            </a:r>
            <a:r>
              <a:rPr lang="ru-RU" altLang="ru-RU" sz="1800" dirty="0"/>
              <a:t>и эффективно формируются и используются </a:t>
            </a:r>
            <a:r>
              <a:rPr lang="ru-RU" altLang="ru-RU" sz="1800" dirty="0" smtClean="0"/>
              <a:t>ресурсы, экономический </a:t>
            </a:r>
            <a:r>
              <a:rPr lang="ru-RU" altLang="ru-RU" sz="1800" dirty="0"/>
              <a:t>потенциал хозяйствующих субъектов. </a:t>
            </a:r>
            <a:r>
              <a:rPr lang="ru-RU" altLang="ru-RU" sz="1800" dirty="0" smtClean="0"/>
              <a:t>При этом </a:t>
            </a:r>
            <a:r>
              <a:rPr lang="ru-RU" altLang="ru-RU" sz="1800" dirty="0"/>
              <a:t>выявляются факторы неэкономичного использования и</a:t>
            </a:r>
          </a:p>
          <a:p>
            <a:pPr marL="0" indent="0">
              <a:buNone/>
            </a:pPr>
            <a:r>
              <a:rPr lang="ru-RU" altLang="ru-RU" sz="1800" dirty="0"/>
              <a:t>причины снижения ключевых показателей деятельности; </a:t>
            </a:r>
            <a:r>
              <a:rPr lang="ru-RU" altLang="ru-RU" sz="1800" dirty="0" smtClean="0"/>
              <a:t>оп­ределяются </a:t>
            </a:r>
            <a:r>
              <a:rPr lang="ru-RU" altLang="ru-RU" sz="1800" dirty="0"/>
              <a:t>недостатки, нарушения финансовой </a:t>
            </a:r>
            <a:r>
              <a:rPr lang="ru-RU" altLang="ru-RU" sz="1800" dirty="0" smtClean="0"/>
              <a:t>дисциплины и </a:t>
            </a:r>
            <a:r>
              <a:rPr lang="ru-RU" altLang="ru-RU" sz="1800" dirty="0"/>
              <a:t>требований нормативно-правовых актов.</a:t>
            </a:r>
          </a:p>
          <a:p>
            <a:pPr marL="0" indent="0">
              <a:buNone/>
            </a:pPr>
            <a:r>
              <a:rPr lang="ru-RU" altLang="ru-RU" sz="1800" dirty="0"/>
              <a:t>При проверке экономических программ, планов </a:t>
            </a:r>
            <a:r>
              <a:rPr lang="ru-RU" altLang="ru-RU" sz="1800" dirty="0" smtClean="0"/>
              <a:t>использования </a:t>
            </a:r>
            <a:r>
              <a:rPr lang="ru-RU" altLang="ru-RU" sz="1800" dirty="0"/>
              <a:t>субсидий и заключения контрактов определяются:</a:t>
            </a:r>
          </a:p>
          <a:p>
            <a:pPr marL="0" indent="0">
              <a:buNone/>
            </a:pPr>
            <a:r>
              <a:rPr lang="ru-RU" altLang="ru-RU" sz="1800" dirty="0"/>
              <a:t>— достигнутый уровень результатов или доходности</a:t>
            </a:r>
          </a:p>
          <a:p>
            <a:pPr marL="0" indent="0">
              <a:buNone/>
            </a:pPr>
            <a:r>
              <a:rPr lang="ru-RU" altLang="ru-RU" sz="1800" dirty="0"/>
              <a:t>мероприятий;</a:t>
            </a:r>
          </a:p>
          <a:p>
            <a:pPr marL="0" indent="0">
              <a:buNone/>
            </a:pPr>
            <a:r>
              <a:rPr lang="ru-RU" altLang="ru-RU" sz="1800" dirty="0"/>
              <a:t>— эффективности организации выполнения программ в</a:t>
            </a:r>
          </a:p>
          <a:p>
            <a:pPr marL="0" indent="0">
              <a:buNone/>
            </a:pPr>
            <a:r>
              <a:rPr lang="ru-RU" altLang="ru-RU" sz="1800" dirty="0"/>
              <a:t>целом, их отдельных функций или направлений;</a:t>
            </a:r>
          </a:p>
          <a:p>
            <a:pPr marL="0" indent="0">
              <a:buNone/>
            </a:pPr>
            <a:r>
              <a:rPr lang="ru-RU" altLang="ru-RU" sz="1800" dirty="0"/>
              <a:t>— принесло ли предоставление субсидий желаемые </a:t>
            </a:r>
            <a:r>
              <a:rPr lang="ru-RU" altLang="ru-RU" sz="1800" dirty="0" smtClean="0"/>
              <a:t>результаты</a:t>
            </a:r>
          </a:p>
          <a:p>
            <a:pPr marL="0" indent="0">
              <a:buNone/>
            </a:pPr>
            <a:r>
              <a:rPr lang="ru-RU" altLang="ru-RU" sz="1800" dirty="0" smtClean="0"/>
              <a:t> </a:t>
            </a:r>
            <a:r>
              <a:rPr lang="ru-RU" altLang="ru-RU" sz="1800" dirty="0"/>
              <a:t>или доходы;</a:t>
            </a:r>
          </a:p>
          <a:p>
            <a:pPr marL="0" indent="0">
              <a:buNone/>
            </a:pPr>
            <a:r>
              <a:rPr lang="ru-RU" altLang="ru-RU" sz="1800" dirty="0"/>
              <a:t>— получены ли ожидаемые результаты от заключенных</a:t>
            </a:r>
          </a:p>
          <a:p>
            <a:pPr marL="0" indent="0">
              <a:buNone/>
            </a:pPr>
            <a:r>
              <a:rPr lang="ru-RU" altLang="ru-RU" sz="1800" dirty="0"/>
              <a:t>контрактов;</a:t>
            </a:r>
          </a:p>
          <a:p>
            <a:pPr marL="0" indent="0">
              <a:buNone/>
            </a:pPr>
            <a:r>
              <a:rPr lang="ru-RU" altLang="ru-RU" sz="1800" dirty="0"/>
              <a:t>— были ли альтернативные варианты вложения </a:t>
            </a:r>
            <a:r>
              <a:rPr lang="ru-RU" altLang="ru-RU" sz="1800" dirty="0" smtClean="0"/>
              <a:t>финансовых</a:t>
            </a:r>
          </a:p>
          <a:p>
            <a:pPr marL="0" indent="0">
              <a:buNone/>
            </a:pPr>
            <a:r>
              <a:rPr lang="ru-RU" altLang="ru-RU" sz="1800" dirty="0" smtClean="0"/>
              <a:t> </a:t>
            </a:r>
            <a:r>
              <a:rPr lang="ru-RU" altLang="ru-RU" sz="1800" dirty="0"/>
              <a:t>средств;</a:t>
            </a:r>
          </a:p>
          <a:p>
            <a:pPr marL="0" indent="0">
              <a:buNone/>
            </a:pPr>
            <a:endParaRPr lang="ru-RU" altLang="ru-RU" sz="1800" dirty="0" smtClean="0"/>
          </a:p>
          <a:p>
            <a:pPr marL="0" indent="0">
              <a:buNone/>
            </a:pPr>
            <a:endParaRPr lang="ru-RU" altLang="ru-RU" sz="1800" dirty="0" smtClean="0"/>
          </a:p>
          <a:p>
            <a:pPr marL="0" indent="0">
              <a:buNone/>
            </a:pPr>
            <a:endParaRPr lang="ru-RU" altLang="ru-RU" sz="1800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241176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0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— </a:t>
            </a:r>
            <a:r>
              <a:rPr lang="ru-RU" altLang="ru-RU" sz="1800" dirty="0"/>
              <a:t>какие более эффективные варианты заключения </a:t>
            </a:r>
            <a:r>
              <a:rPr lang="ru-RU" altLang="ru-RU" sz="1800" dirty="0" smtClean="0"/>
              <a:t>кон­трактов </a:t>
            </a:r>
            <a:r>
              <a:rPr lang="ru-RU" altLang="ru-RU" sz="1800" dirty="0"/>
              <a:t>могут быть в будущем;</a:t>
            </a:r>
          </a:p>
          <a:p>
            <a:pPr marL="0" indent="0">
              <a:buNone/>
            </a:pPr>
            <a:r>
              <a:rPr lang="ru-RU" altLang="ru-RU" sz="1800" dirty="0"/>
              <a:t>— насколько соблюдены интересы государства и </a:t>
            </a:r>
            <a:r>
              <a:rPr lang="ru-RU" altLang="ru-RU" sz="1800" dirty="0" smtClean="0"/>
              <a:t>иных участников </a:t>
            </a:r>
            <a:r>
              <a:rPr lang="ru-RU" altLang="ru-RU" sz="1800" dirty="0"/>
              <a:t>проектов, программ  и прочих мероприятий</a:t>
            </a:r>
            <a:r>
              <a:rPr lang="ru-RU" altLang="ru-RU" sz="1800" dirty="0" smtClean="0"/>
              <a:t>.</a:t>
            </a:r>
          </a:p>
          <a:p>
            <a:pPr marL="0" indent="0">
              <a:buNone/>
            </a:pPr>
            <a:r>
              <a:rPr lang="ru-RU" altLang="ru-RU" sz="1800" dirty="0"/>
              <a:t> </a:t>
            </a:r>
            <a:r>
              <a:rPr lang="ru-RU" altLang="ru-RU" sz="1800" dirty="0" smtClean="0"/>
              <a:t>     </a:t>
            </a:r>
            <a:r>
              <a:rPr lang="ru-RU" altLang="ru-RU" sz="1800" dirty="0"/>
              <a:t>В отличие от методов </a:t>
            </a:r>
            <a:r>
              <a:rPr lang="ru-RU" altLang="ru-RU" sz="1800" dirty="0" smtClean="0"/>
              <a:t>документального </a:t>
            </a:r>
            <a:r>
              <a:rPr lang="ru-RU" altLang="ru-RU" sz="1800" dirty="0"/>
              <a:t>контроля </a:t>
            </a:r>
            <a:r>
              <a:rPr lang="ru-RU" altLang="ru-RU" sz="1800" dirty="0" smtClean="0"/>
              <a:t>методы контроля </a:t>
            </a:r>
            <a:r>
              <a:rPr lang="ru-RU" altLang="ru-RU" sz="1800" dirty="0"/>
              <a:t>исполнения остаются в значительной мере обычны</a:t>
            </a:r>
            <a:r>
              <a:rPr lang="ru-RU" altLang="ru-RU" sz="1800" dirty="0" smtClean="0"/>
              <a:t>­ ми </a:t>
            </a:r>
            <a:r>
              <a:rPr lang="ru-RU" altLang="ru-RU" sz="1800" dirty="0"/>
              <a:t>и традиционными. Однако в ряде случаев </a:t>
            </a:r>
            <a:r>
              <a:rPr lang="ru-RU" altLang="ru-RU" sz="1800" dirty="0" smtClean="0"/>
              <a:t>компьютеризированная </a:t>
            </a:r>
            <a:r>
              <a:rPr lang="ru-RU" altLang="ru-RU" sz="1800" dirty="0"/>
              <a:t>обработка учетно-аналитической информации </a:t>
            </a:r>
            <a:r>
              <a:rPr lang="ru-RU" altLang="ru-RU" sz="1800" dirty="0" smtClean="0"/>
              <a:t>дает возможность </a:t>
            </a:r>
            <a:r>
              <a:rPr lang="ru-RU" altLang="ru-RU" sz="1800" dirty="0"/>
              <a:t>гораздо лучше подготовиться к </a:t>
            </a:r>
            <a:r>
              <a:rPr lang="ru-RU" altLang="ru-RU" sz="1800" dirty="0" smtClean="0"/>
              <a:t>осуществлению контрольно-аудиторских </a:t>
            </a:r>
            <a:r>
              <a:rPr lang="ru-RU" altLang="ru-RU" sz="1800" dirty="0"/>
              <a:t>процедур. Например, в виде </a:t>
            </a:r>
            <a:r>
              <a:rPr lang="ru-RU" altLang="ru-RU" sz="1800" dirty="0" smtClean="0"/>
              <a:t>предва­рительно </a:t>
            </a:r>
            <a:r>
              <a:rPr lang="ru-RU" altLang="ru-RU" sz="1800" dirty="0"/>
              <a:t>распечатанных описей для проведения </a:t>
            </a:r>
            <a:r>
              <a:rPr lang="ru-RU" altLang="ru-RU" sz="1800" dirty="0" smtClean="0"/>
              <a:t>инвентари­зации </a:t>
            </a:r>
            <a:r>
              <a:rPr lang="ru-RU" altLang="ru-RU" sz="1800" dirty="0"/>
              <a:t>товарно-материальных ценностей, в которых указаны </a:t>
            </a:r>
            <a:r>
              <a:rPr lang="ru-RU" altLang="ru-RU" sz="1800" dirty="0" smtClean="0"/>
              <a:t>точные </a:t>
            </a:r>
            <a:r>
              <a:rPr lang="ru-RU" altLang="ru-RU" sz="1800" dirty="0"/>
              <a:t>учетные цены, но не указан книжный остаток этих </a:t>
            </a:r>
            <a:r>
              <a:rPr lang="ru-RU" altLang="ru-RU" sz="1800" dirty="0" smtClean="0"/>
              <a:t>ценностей </a:t>
            </a:r>
            <a:r>
              <a:rPr lang="ru-RU" altLang="ru-RU" sz="1800" dirty="0"/>
              <a:t>или гораздо быстрее и эффективнее обработать </a:t>
            </a:r>
            <a:r>
              <a:rPr lang="ru-RU" altLang="ru-RU" sz="1800" dirty="0" smtClean="0"/>
              <a:t>результаты </a:t>
            </a:r>
            <a:r>
              <a:rPr lang="ru-RU" altLang="ru-RU" sz="1800" dirty="0"/>
              <a:t>фактических проверок.</a:t>
            </a:r>
          </a:p>
          <a:p>
            <a:pPr marL="0" indent="0">
              <a:buNone/>
            </a:pPr>
            <a:r>
              <a:rPr lang="ru-RU" altLang="ru-RU" sz="1800" dirty="0" smtClean="0"/>
              <a:t>        Наиболее </a:t>
            </a:r>
            <a:r>
              <a:rPr lang="ru-RU" altLang="ru-RU" sz="1800" dirty="0"/>
              <a:t>распространенными на практике методами </a:t>
            </a:r>
            <a:r>
              <a:rPr lang="ru-RU" altLang="ru-RU" sz="1800" dirty="0" smtClean="0"/>
              <a:t>фактического </a:t>
            </a:r>
            <a:r>
              <a:rPr lang="ru-RU" altLang="ru-RU" sz="1800" dirty="0"/>
              <a:t>контроля являются:</a:t>
            </a:r>
          </a:p>
          <a:p>
            <a:pPr marL="0" indent="0">
              <a:buNone/>
            </a:pPr>
            <a:r>
              <a:rPr lang="ru-RU" altLang="ru-RU" sz="1800" dirty="0"/>
              <a:t>а) инвентаризация;</a:t>
            </a:r>
          </a:p>
          <a:p>
            <a:pPr marL="0" indent="0">
              <a:buNone/>
            </a:pPr>
            <a:r>
              <a:rPr lang="ru-RU" altLang="ru-RU" sz="1800" dirty="0"/>
              <a:t>б) осмотр;</a:t>
            </a:r>
          </a:p>
          <a:p>
            <a:pPr marL="0" indent="0">
              <a:buNone/>
            </a:pPr>
            <a:r>
              <a:rPr lang="ru-RU" altLang="ru-RU" sz="1800" dirty="0"/>
              <a:t>в) обследование;</a:t>
            </a:r>
          </a:p>
          <a:p>
            <a:pPr marL="0" indent="0">
              <a:buNone/>
            </a:pPr>
            <a:r>
              <a:rPr lang="ru-RU" altLang="ru-RU" sz="1800" dirty="0"/>
              <a:t>г) контрольный запуск сырья в производство;</a:t>
            </a:r>
          </a:p>
          <a:p>
            <a:pPr marL="0" indent="0">
              <a:buNone/>
            </a:pPr>
            <a:r>
              <a:rPr lang="ru-RU" altLang="ru-RU" sz="1800" dirty="0"/>
              <a:t>д) лабораторный анализ качества товаров, сырья и </a:t>
            </a:r>
            <a:r>
              <a:rPr lang="ru-RU" altLang="ru-RU" sz="1800" dirty="0" smtClean="0"/>
              <a:t>готовой</a:t>
            </a:r>
          </a:p>
          <a:p>
            <a:pPr marL="0" indent="0">
              <a:buNone/>
            </a:pPr>
            <a:r>
              <a:rPr lang="ru-RU" altLang="ru-RU" sz="1800" dirty="0" smtClean="0"/>
              <a:t> </a:t>
            </a:r>
            <a:r>
              <a:rPr lang="ru-RU" altLang="ru-RU" sz="1800" dirty="0"/>
              <a:t>продукции;</a:t>
            </a:r>
          </a:p>
          <a:p>
            <a:pPr marL="0" indent="0">
              <a:buNone/>
            </a:pPr>
            <a:r>
              <a:rPr lang="ru-RU" altLang="ru-RU" sz="1800" dirty="0"/>
              <a:t>е) экспертная оценка;</a:t>
            </a:r>
          </a:p>
          <a:p>
            <a:pPr marL="0" indent="0">
              <a:buNone/>
            </a:pPr>
            <a:endParaRPr lang="ru-RU" altLang="ru-RU" sz="18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04" y="5157192"/>
            <a:ext cx="1995996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ж</a:t>
            </a:r>
            <a:r>
              <a:rPr lang="ru-RU" altLang="ru-RU" sz="1800" dirty="0"/>
              <a:t>) проверка объемов выполненных работ;</a:t>
            </a:r>
          </a:p>
          <a:p>
            <a:pPr marL="0" indent="0">
              <a:buNone/>
            </a:pPr>
            <a:r>
              <a:rPr lang="ru-RU" altLang="ru-RU" sz="1800" dirty="0"/>
              <a:t>з) проверка соблюдения трудовой дисциплины и </a:t>
            </a:r>
            <a:r>
              <a:rPr lang="ru-RU" altLang="ru-RU" sz="1800" dirty="0" smtClean="0"/>
              <a:t>факти­ческого </a:t>
            </a:r>
            <a:r>
              <a:rPr lang="ru-RU" altLang="ru-RU" sz="1800" dirty="0"/>
              <a:t>использования рабочего времени;</a:t>
            </a:r>
          </a:p>
          <a:p>
            <a:pPr marL="0" indent="0">
              <a:buNone/>
            </a:pPr>
            <a:r>
              <a:rPr lang="ru-RU" altLang="ru-RU" sz="1800" dirty="0"/>
              <a:t>и) получение устных и письменных объяснений, справок </a:t>
            </a:r>
          </a:p>
          <a:p>
            <a:pPr marL="0" indent="0">
              <a:buNone/>
            </a:pPr>
            <a:r>
              <a:rPr lang="ru-RU" altLang="ru-RU" sz="1800" dirty="0"/>
              <a:t>и ответов на заранее разработанные анкеты;</a:t>
            </a:r>
          </a:p>
          <a:p>
            <a:pPr marL="0" indent="0">
              <a:buNone/>
            </a:pPr>
            <a:r>
              <a:rPr lang="ru-RU" altLang="ru-RU" sz="1800" dirty="0"/>
              <a:t>к) контрольная покупка и др.</a:t>
            </a:r>
          </a:p>
          <a:p>
            <a:pPr marL="0" indent="0" algn="just">
              <a:buNone/>
            </a:pPr>
            <a:r>
              <a:rPr lang="ru-RU" altLang="ru-RU" sz="1800" dirty="0" smtClean="0"/>
              <a:t>      Каждый </a:t>
            </a:r>
            <a:r>
              <a:rPr lang="ru-RU" altLang="ru-RU" sz="1800" dirty="0"/>
              <a:t>из поименованных выше </a:t>
            </a:r>
            <a:r>
              <a:rPr lang="ru-RU" altLang="ru-RU" sz="1800" dirty="0" err="1"/>
              <a:t>мегодов</a:t>
            </a:r>
            <a:r>
              <a:rPr lang="ru-RU" altLang="ru-RU" sz="1800" dirty="0"/>
              <a:t> </a:t>
            </a:r>
            <a:r>
              <a:rPr lang="ru-RU" altLang="ru-RU" sz="1800" dirty="0" smtClean="0"/>
              <a:t>фактического </a:t>
            </a:r>
            <a:r>
              <a:rPr lang="ru-RU" altLang="ru-RU" sz="1800" dirty="0"/>
              <a:t>контроля, а тем более их </a:t>
            </a:r>
            <a:r>
              <a:rPr lang="ru-RU" altLang="ru-RU" sz="1800" dirty="0" err="1"/>
              <a:t>взаимодополняемые</a:t>
            </a:r>
            <a:r>
              <a:rPr lang="ru-RU" altLang="ru-RU" sz="1800" dirty="0"/>
              <a:t> комбинации </a:t>
            </a:r>
            <a:r>
              <a:rPr lang="ru-RU" altLang="ru-RU" sz="1800" dirty="0" smtClean="0"/>
              <a:t>и </a:t>
            </a:r>
            <a:r>
              <a:rPr lang="ru-RU" altLang="ru-RU" sz="1800" dirty="0"/>
              <a:t>сочетания, весьма целесообразны и успешно используются </a:t>
            </a:r>
            <a:r>
              <a:rPr lang="ru-RU" altLang="ru-RU" sz="1800" dirty="0" smtClean="0"/>
              <a:t>в </a:t>
            </a:r>
            <a:r>
              <a:rPr lang="ru-RU" altLang="ru-RU" sz="1800" dirty="0"/>
              <a:t>различных хозяйственных системах. В ряде случаев </a:t>
            </a:r>
            <a:r>
              <a:rPr lang="ru-RU" altLang="ru-RU" sz="1800" dirty="0" smtClean="0"/>
              <a:t>приведенный </a:t>
            </a:r>
            <a:r>
              <a:rPr lang="ru-RU" altLang="ru-RU" sz="1800" dirty="0"/>
              <a:t>выше перечень этих элементов носит условно </a:t>
            </a:r>
            <a:r>
              <a:rPr lang="ru-RU" altLang="ru-RU" sz="1800" dirty="0" smtClean="0"/>
              <a:t>клас­сификационный </a:t>
            </a:r>
            <a:r>
              <a:rPr lang="ru-RU" altLang="ru-RU" sz="1800" dirty="0"/>
              <a:t>характер. Так, инвентаризация сама по себе </a:t>
            </a:r>
            <a:r>
              <a:rPr lang="ru-RU" altLang="ru-RU" sz="1800" dirty="0" smtClean="0"/>
              <a:t>должна </a:t>
            </a:r>
            <a:r>
              <a:rPr lang="ru-RU" altLang="ru-RU" sz="1800" dirty="0"/>
              <a:t>быть отнесена к методам фактического контроля, а </a:t>
            </a:r>
            <a:r>
              <a:rPr lang="ru-RU" altLang="ru-RU" sz="1800" dirty="0" smtClean="0"/>
              <a:t>как </a:t>
            </a:r>
            <a:r>
              <a:rPr lang="ru-RU" altLang="ru-RU" sz="1800" dirty="0"/>
              <a:t>таковая может быть проведена примерно в </a:t>
            </a:r>
            <a:r>
              <a:rPr lang="ru-RU" altLang="ru-RU" sz="1800" dirty="0" smtClean="0"/>
              <a:t>одинаковом порядке </a:t>
            </a:r>
            <a:r>
              <a:rPr lang="ru-RU" altLang="ru-RU" sz="1800" dirty="0"/>
              <a:t>и в условиях </a:t>
            </a:r>
            <a:r>
              <a:rPr lang="ru-RU" altLang="ru-RU" sz="1800" dirty="0" err="1" smtClean="0"/>
              <a:t>компъютеризированной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обработки </a:t>
            </a:r>
            <a:r>
              <a:rPr lang="ru-RU" altLang="ru-RU" sz="1800" dirty="0" smtClean="0"/>
              <a:t>учет­но-аналитической </a:t>
            </a:r>
            <a:r>
              <a:rPr lang="ru-RU" altLang="ru-RU" sz="1800" dirty="0"/>
              <a:t>информации и в условиях немеханического </a:t>
            </a:r>
            <a:r>
              <a:rPr lang="ru-RU" altLang="ru-RU" sz="1800" dirty="0" smtClean="0"/>
              <a:t>учета</a:t>
            </a:r>
            <a:r>
              <a:rPr lang="ru-RU" altLang="ru-RU" sz="1800" dirty="0"/>
              <a:t>. Однако уже для составления сличительных ведомостей </a:t>
            </a:r>
            <a:r>
              <a:rPr lang="ru-RU" altLang="ru-RU" sz="1800" dirty="0" smtClean="0"/>
              <a:t>фактические </a:t>
            </a:r>
            <a:r>
              <a:rPr lang="ru-RU" altLang="ru-RU" sz="1800" dirty="0"/>
              <a:t>остатки сопоставляются с книжными, то есть на </a:t>
            </a:r>
          </a:p>
          <a:p>
            <a:pPr marL="0" indent="0" algn="just">
              <a:buNone/>
            </a:pPr>
            <a:r>
              <a:rPr lang="ru-RU" altLang="ru-RU" sz="1800" dirty="0"/>
              <a:t>этом этапе инвентаризация сочетает методы и фактического, и </a:t>
            </a:r>
            <a:r>
              <a:rPr lang="ru-RU" altLang="ru-RU" sz="1800" dirty="0" smtClean="0"/>
              <a:t>документального контроля</a:t>
            </a:r>
            <a:r>
              <a:rPr lang="ru-RU" altLang="ru-RU" sz="1800" dirty="0"/>
              <a:t>. В этом плане могут быть </a:t>
            </a:r>
            <a:r>
              <a:rPr lang="ru-RU" altLang="ru-RU" sz="1800" dirty="0" smtClean="0"/>
              <a:t>использованы </a:t>
            </a:r>
            <a:r>
              <a:rPr lang="ru-RU" altLang="ru-RU" sz="1800" dirty="0"/>
              <a:t>и широкие возможности </a:t>
            </a:r>
            <a:r>
              <a:rPr lang="ru-RU" altLang="ru-RU" sz="1800" dirty="0" err="1" smtClean="0"/>
              <a:t>компъютеризированной</a:t>
            </a:r>
            <a:r>
              <a:rPr lang="ru-RU" altLang="ru-RU" sz="1800" dirty="0" smtClean="0"/>
              <a:t> обработки </a:t>
            </a:r>
            <a:r>
              <a:rPr lang="ru-RU" altLang="ru-RU" sz="1800" dirty="0"/>
              <a:t>учетно-аналитической информации, например, </a:t>
            </a:r>
            <a:r>
              <a:rPr lang="ru-RU" altLang="ru-RU" sz="1800" dirty="0" smtClean="0"/>
              <a:t>путем предварительного </a:t>
            </a:r>
            <a:r>
              <a:rPr lang="ru-RU" altLang="ru-RU" sz="1800" dirty="0"/>
              <a:t>составления, распечатки и использования </a:t>
            </a:r>
            <a:r>
              <a:rPr lang="ru-RU" altLang="ru-RU" sz="1800" dirty="0" smtClean="0"/>
              <a:t>в ходе </a:t>
            </a:r>
            <a:r>
              <a:rPr lang="ru-RU" altLang="ru-RU" sz="1800" dirty="0"/>
              <a:t>инвентаризации специального перечня проверяемых </a:t>
            </a:r>
            <a:r>
              <a:rPr lang="ru-RU" altLang="ru-RU" sz="1800" dirty="0" smtClean="0"/>
              <a:t>то­варно-материальных </a:t>
            </a:r>
            <a:r>
              <a:rPr lang="ru-RU" altLang="ru-RU" sz="1800" dirty="0"/>
              <a:t>ценностей.</a:t>
            </a:r>
          </a:p>
          <a:p>
            <a:pPr marL="0" indent="0">
              <a:buNone/>
            </a:pPr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535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/>
              <a:t>Проверяющие могут с </a:t>
            </a:r>
            <a:r>
              <a:rPr lang="ru-RU" altLang="ru-RU" sz="1800" dirty="0" smtClean="0"/>
              <a:t>полной надежностью </a:t>
            </a:r>
            <a:r>
              <a:rPr lang="ru-RU" altLang="ru-RU" sz="1800" dirty="0"/>
              <a:t>проконтролировать (собрав </a:t>
            </a:r>
            <a:r>
              <a:rPr lang="ru-RU" altLang="ru-RU" sz="1800" dirty="0" smtClean="0"/>
              <a:t>соответствующие свидетельства </a:t>
            </a:r>
            <a:r>
              <a:rPr lang="ru-RU" altLang="ru-RU" sz="1800" dirty="0"/>
              <a:t>и доказательства), использовались ли у </a:t>
            </a:r>
            <a:r>
              <a:rPr lang="ru-RU" altLang="ru-RU" sz="1800" dirty="0" smtClean="0"/>
              <a:t>клиента такие </a:t>
            </a:r>
            <a:r>
              <a:rPr lang="ru-RU" altLang="ru-RU" sz="1800" dirty="0"/>
              <a:t>возможности, осуществлялся ли при этом </a:t>
            </a:r>
            <a:r>
              <a:rPr lang="ru-RU" altLang="ru-RU" sz="1800" dirty="0" smtClean="0"/>
              <a:t>программный контроль </a:t>
            </a:r>
            <a:r>
              <a:rPr lang="ru-RU" altLang="ru-RU" sz="1800" dirty="0"/>
              <a:t>пен, а также проверить, не </a:t>
            </a:r>
            <a:r>
              <a:rPr lang="ru-RU" altLang="ru-RU" sz="1800" dirty="0" smtClean="0"/>
              <a:t>проставлялся </a:t>
            </a:r>
            <a:r>
              <a:rPr lang="ru-RU" altLang="ru-RU" sz="1800" dirty="0"/>
              <a:t>ли в этих </a:t>
            </a:r>
            <a:r>
              <a:rPr lang="ru-RU" altLang="ru-RU" sz="1800" dirty="0" smtClean="0"/>
              <a:t>ведомостях </a:t>
            </a:r>
            <a:r>
              <a:rPr lang="ru-RU" altLang="ru-RU" sz="1800" dirty="0"/>
              <a:t>книжный остаток до проверки фактического </a:t>
            </a:r>
            <a:r>
              <a:rPr lang="ru-RU" altLang="ru-RU" sz="1800" dirty="0" smtClean="0"/>
              <a:t>наличия товарно-материальных </a:t>
            </a:r>
            <a:r>
              <a:rPr lang="ru-RU" altLang="ru-RU" sz="1800" dirty="0"/>
              <a:t>ценностей. В большинстве случаев для</a:t>
            </a:r>
          </a:p>
          <a:p>
            <a:pPr marL="0" indent="0">
              <a:buNone/>
            </a:pPr>
            <a:r>
              <a:rPr lang="ru-RU" altLang="ru-RU" sz="1800" dirty="0"/>
              <a:t>таких свидетельств контролеры будут получать </a:t>
            </a:r>
            <a:r>
              <a:rPr lang="ru-RU" altLang="ru-RU" sz="1800" dirty="0" smtClean="0"/>
              <a:t>информацию из </a:t>
            </a:r>
            <a:r>
              <a:rPr lang="ru-RU" altLang="ru-RU" sz="1800" dirty="0"/>
              <a:t>внутрихозяйственных источников самого </a:t>
            </a:r>
            <a:r>
              <a:rPr lang="ru-RU" altLang="ru-RU" sz="1800" dirty="0" smtClean="0"/>
              <a:t>клиента</a:t>
            </a:r>
            <a:r>
              <a:rPr lang="ru-RU" altLang="ru-RU" sz="1800" dirty="0"/>
              <a:t>, </a:t>
            </a:r>
            <a:r>
              <a:rPr lang="ru-RU" altLang="ru-RU" sz="1800" dirty="0" smtClean="0"/>
              <a:t>которые они </a:t>
            </a:r>
            <a:r>
              <a:rPr lang="ru-RU" altLang="ru-RU" sz="1800" dirty="0"/>
              <a:t>обычно оценивают как менее надежные.</a:t>
            </a:r>
          </a:p>
          <a:p>
            <a:pPr marL="0" indent="0">
              <a:buNone/>
            </a:pPr>
            <a:r>
              <a:rPr lang="ru-RU" altLang="ru-RU" sz="1800" dirty="0"/>
              <a:t>Существуют различные </a:t>
            </a:r>
            <a:r>
              <a:rPr lang="ru-RU" altLang="ru-RU" sz="1800" dirty="0" smtClean="0"/>
              <a:t>предложения </a:t>
            </a:r>
            <a:r>
              <a:rPr lang="ru-RU" altLang="ru-RU" sz="1800" dirty="0"/>
              <a:t>по </a:t>
            </a:r>
            <a:r>
              <a:rPr lang="ru-RU" altLang="ru-RU" sz="1800" dirty="0" smtClean="0"/>
              <a:t>классификации методических приемов  документального </a:t>
            </a:r>
            <a:r>
              <a:rPr lang="ru-RU" altLang="ru-RU" sz="1800" dirty="0"/>
              <a:t>контроля, </a:t>
            </a:r>
            <a:r>
              <a:rPr lang="ru-RU" altLang="ru-RU" sz="1800" dirty="0" smtClean="0"/>
              <a:t>выявле­ния </a:t>
            </a:r>
            <a:r>
              <a:rPr lang="ru-RU" altLang="ru-RU" sz="1800" dirty="0"/>
              <a:t>и тщательного анализа недоброкачественных </a:t>
            </a:r>
            <a:r>
              <a:rPr lang="ru-RU" altLang="ru-RU" sz="1800" dirty="0" smtClean="0"/>
              <a:t>докумен­тов</a:t>
            </a:r>
            <a:r>
              <a:rPr lang="ru-RU" altLang="ru-RU" sz="1800" dirty="0"/>
              <a:t>. Целесообразно сгруппировать эти методические </a:t>
            </a:r>
            <a:r>
              <a:rPr lang="ru-RU" altLang="ru-RU" sz="1800" dirty="0" smtClean="0"/>
              <a:t>приемы и </a:t>
            </a:r>
            <a:r>
              <a:rPr lang="ru-RU" altLang="ru-RU" sz="1800" dirty="0"/>
              <a:t>рассмотреть их в такой </a:t>
            </a:r>
            <a:r>
              <a:rPr lang="ru-RU" altLang="ru-RU" sz="1800" dirty="0" smtClean="0"/>
              <a:t>последовательности:</a:t>
            </a:r>
            <a:endParaRPr lang="ru-RU" altLang="ru-RU" sz="1800" dirty="0"/>
          </a:p>
          <a:p>
            <a:pPr marL="0" indent="0">
              <a:buNone/>
            </a:pPr>
            <a:r>
              <a:rPr lang="ru-RU" altLang="ru-RU" sz="1800" dirty="0"/>
              <a:t>а) приемы проверки отдельного документа (</a:t>
            </a:r>
            <a:r>
              <a:rPr lang="ru-RU" altLang="ru-RU" sz="1800" dirty="0" err="1" smtClean="0"/>
              <a:t>нормативная,логическая</a:t>
            </a:r>
            <a:r>
              <a:rPr lang="ru-RU" altLang="ru-RU" sz="1800" dirty="0"/>
              <a:t>, арифметическая и др.);</a:t>
            </a:r>
          </a:p>
          <a:p>
            <a:pPr marL="0" indent="0">
              <a:buNone/>
            </a:pPr>
            <a:r>
              <a:rPr lang="ru-RU" altLang="ru-RU" sz="1800" dirty="0"/>
              <a:t>б) приемы проверки нескольких </a:t>
            </a:r>
            <a:r>
              <a:rPr lang="ru-RU" altLang="ru-RU" sz="1800" dirty="0" smtClean="0"/>
              <a:t>документов </a:t>
            </a:r>
            <a:r>
              <a:rPr lang="ru-RU" altLang="ru-RU" sz="1800" dirty="0"/>
              <a:t>по </a:t>
            </a:r>
            <a:r>
              <a:rPr lang="ru-RU" altLang="ru-RU" sz="1800" dirty="0" smtClean="0"/>
              <a:t>однотипным </a:t>
            </a:r>
            <a:r>
              <a:rPr lang="ru-RU" altLang="ru-RU" sz="1800" dirty="0"/>
              <a:t>или взаимосвязанным хозяйственным </a:t>
            </a:r>
            <a:r>
              <a:rPr lang="ru-RU" altLang="ru-RU" sz="1800" dirty="0" smtClean="0"/>
              <a:t>операциям (</a:t>
            </a:r>
            <a:r>
              <a:rPr lang="ru-RU" altLang="ru-RU" sz="1800" dirty="0"/>
              <a:t>встречная проверка, взаимная сверка, контрольное</a:t>
            </a:r>
          </a:p>
          <a:p>
            <a:pPr marL="0" indent="0">
              <a:buNone/>
            </a:pPr>
            <a:r>
              <a:rPr lang="ru-RU" altLang="ru-RU" sz="1800" dirty="0"/>
              <a:t>сличение и пр.);</a:t>
            </a:r>
          </a:p>
          <a:p>
            <a:pPr marL="0" indent="0">
              <a:buNone/>
            </a:pPr>
            <a:r>
              <a:rPr lang="ru-RU" altLang="ru-RU" sz="1800" dirty="0"/>
              <a:t>в) приемы проверки системных бухгалтерских записей (</a:t>
            </a:r>
            <a:r>
              <a:rPr lang="ru-RU" altLang="ru-RU" sz="1800" dirty="0" smtClean="0"/>
              <a:t>в том </a:t>
            </a:r>
            <a:r>
              <a:rPr lang="ru-RU" altLang="ru-RU" sz="1800" dirty="0"/>
              <a:t>числе по нескольким документам, </a:t>
            </a:r>
            <a:r>
              <a:rPr lang="ru-RU" altLang="ru-RU" sz="1800" dirty="0" smtClean="0"/>
              <a:t>отражающим движение </a:t>
            </a:r>
            <a:r>
              <a:rPr lang="ru-RU" altLang="ru-RU" sz="1800" dirty="0"/>
              <a:t>однородных ценностей, восстановление</a:t>
            </a:r>
          </a:p>
          <a:p>
            <a:pPr marL="0" indent="0">
              <a:buNone/>
            </a:pPr>
            <a:r>
              <a:rPr lang="ru-RU" altLang="ru-RU" sz="1800" dirty="0"/>
              <a:t>количественно-суммового учета, методов </a:t>
            </a:r>
            <a:r>
              <a:rPr lang="ru-RU" altLang="ru-RU" sz="1800" dirty="0" smtClean="0"/>
              <a:t>хронологической </a:t>
            </a:r>
            <a:r>
              <a:rPr lang="ru-RU" altLang="ru-RU" sz="1800" dirty="0"/>
              <a:t>проверки движения </a:t>
            </a:r>
            <a:r>
              <a:rPr lang="ru-RU" altLang="ru-RU" sz="1800" dirty="0" smtClean="0"/>
              <a:t>товарно-материальных ценностей </a:t>
            </a:r>
            <a:r>
              <a:rPr lang="ru-RU" altLang="ru-RU" sz="1800" dirty="0"/>
              <a:t>и денежных средств и др</a:t>
            </a:r>
            <a:r>
              <a:rPr lang="ru-RU" altLang="ru-RU" sz="1800" dirty="0" smtClean="0"/>
              <a:t>.);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4322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1 . Оптимизация методов проверки исходных данных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2. Критерии оценки качества документов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Методика документального контроля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4. Методика контроля исполнения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37637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6122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1800" dirty="0"/>
              <a:t>г) сканирование, наблюдение, подтверждение, прослеживание операций и событий, отраженных в документах.</a:t>
            </a:r>
          </a:p>
          <a:p>
            <a:pPr marL="0" indent="0">
              <a:buNone/>
            </a:pPr>
            <a:r>
              <a:rPr lang="ru-RU" altLang="ru-RU" sz="1800" dirty="0"/>
              <a:t>Последовательный просмотр первичных документов и учетных регистров называется их сканированием. При </a:t>
            </a:r>
            <a:r>
              <a:rPr lang="ru-RU" altLang="ru-RU" sz="1800" dirty="0" smtClean="0"/>
              <a:t>этом в </a:t>
            </a:r>
            <a:r>
              <a:rPr lang="ru-RU" altLang="ru-RU" sz="1800" dirty="0"/>
              <a:t>поле зрения проверяющего каждый раз попадает </a:t>
            </a:r>
            <a:r>
              <a:rPr lang="ru-RU" altLang="ru-RU" sz="1800" dirty="0" smtClean="0"/>
              <a:t>новый документ</a:t>
            </a:r>
            <a:r>
              <a:rPr lang="ru-RU" altLang="ru-RU" sz="1800" dirty="0"/>
              <a:t>, в результате изучения которого он но различным</a:t>
            </a:r>
          </a:p>
          <a:p>
            <a:pPr marL="0" indent="0">
              <a:buNone/>
            </a:pPr>
            <a:r>
              <a:rPr lang="ru-RU" altLang="ru-RU" sz="1800" dirty="0"/>
              <a:t>признакам определяет свое предварительное суждение о </a:t>
            </a:r>
            <a:r>
              <a:rPr lang="ru-RU" altLang="ru-RU" sz="1800" dirty="0" smtClean="0"/>
              <a:t>доброкачественности </a:t>
            </a:r>
            <a:r>
              <a:rPr lang="ru-RU" altLang="ru-RU" sz="1800" dirty="0"/>
              <a:t>этого документа.</a:t>
            </a:r>
          </a:p>
          <a:p>
            <a:pPr marL="0" indent="0">
              <a:buNone/>
            </a:pPr>
            <a:r>
              <a:rPr lang="ru-RU" altLang="ru-RU" sz="1800" dirty="0"/>
              <a:t>Для такого суждения контролер (аудитор) </a:t>
            </a:r>
            <a:r>
              <a:rPr lang="ru-RU" altLang="ru-RU" sz="1800" dirty="0" smtClean="0"/>
              <a:t>использу­ет </a:t>
            </a:r>
            <a:r>
              <a:rPr lang="ru-RU" altLang="ru-RU" sz="1800" dirty="0"/>
              <a:t>свой опыт и приобретенные им знания о существующих </a:t>
            </a:r>
            <a:r>
              <a:rPr lang="ru-RU" altLang="ru-RU" sz="1800" dirty="0" smtClean="0"/>
              <a:t>типовых </a:t>
            </a:r>
            <a:r>
              <a:rPr lang="ru-RU" altLang="ru-RU" sz="1800" dirty="0"/>
              <a:t>ошибках и погрешностях, о возможных </a:t>
            </a:r>
            <a:r>
              <a:rPr lang="ru-RU" altLang="ru-RU" sz="1800" dirty="0" smtClean="0"/>
              <a:t>способах совершения </a:t>
            </a:r>
            <a:r>
              <a:rPr lang="ru-RU" altLang="ru-RU" sz="1800" dirty="0"/>
              <a:t>различных злоупотреблений (персонала или </a:t>
            </a:r>
            <a:r>
              <a:rPr lang="ru-RU" altLang="ru-RU" sz="1800" dirty="0" smtClean="0"/>
              <a:t>ад­министрации</a:t>
            </a:r>
            <a:r>
              <a:rPr lang="ru-RU" altLang="ru-RU" sz="1800" dirty="0"/>
              <a:t>), а также о часто применяемых «методах» </a:t>
            </a:r>
            <a:r>
              <a:rPr lang="ru-RU" altLang="ru-RU" sz="1800" dirty="0" err="1" smtClean="0"/>
              <a:t>ву­алирования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этих злоупотреблений в бухгалтерском учете. </a:t>
            </a:r>
          </a:p>
          <a:p>
            <a:pPr marL="0" indent="0">
              <a:buNone/>
            </a:pPr>
            <a:r>
              <a:rPr lang="ru-RU" altLang="ru-RU" sz="1800" dirty="0" smtClean="0"/>
              <a:t>       Поэтому </a:t>
            </a:r>
            <a:r>
              <a:rPr lang="ru-RU" altLang="ru-RU" sz="1800" dirty="0"/>
              <a:t>неопытный контролер, как правило, ограничивается </a:t>
            </a:r>
            <a:r>
              <a:rPr lang="ru-RU" altLang="ru-RU" sz="1800" dirty="0" smtClean="0"/>
              <a:t>поверхностной </a:t>
            </a:r>
            <a:r>
              <a:rPr lang="ru-RU" altLang="ru-RU" sz="1800" dirty="0"/>
              <a:t>проверкой документа, а у более опытного его </a:t>
            </a:r>
            <a:r>
              <a:rPr lang="ru-RU" altLang="ru-RU" sz="1800" dirty="0" smtClean="0"/>
              <a:t>коллеги </a:t>
            </a:r>
            <a:r>
              <a:rPr lang="ru-RU" altLang="ru-RU" sz="1800" dirty="0"/>
              <a:t>появляется реальная возможность применить </a:t>
            </a:r>
            <a:r>
              <a:rPr lang="ru-RU" altLang="ru-RU" sz="1800" dirty="0" smtClean="0"/>
              <a:t>разно­образные </a:t>
            </a:r>
            <a:r>
              <a:rPr lang="ru-RU" altLang="ru-RU" sz="1800" dirty="0"/>
              <a:t>дополнительные приемы такой </a:t>
            </a:r>
            <a:r>
              <a:rPr lang="ru-RU" altLang="ru-RU" sz="1800" dirty="0" smtClean="0"/>
              <a:t>проверки. Из </a:t>
            </a:r>
            <a:r>
              <a:rPr lang="ru-RU" altLang="ru-RU" sz="1800" dirty="0"/>
              <a:t>числа документов, недоброкачественных по форме, </a:t>
            </a:r>
            <a:r>
              <a:rPr lang="ru-RU" altLang="ru-RU" sz="1800" dirty="0" smtClean="0"/>
              <a:t>проверяющий </a:t>
            </a:r>
            <a:r>
              <a:rPr lang="ru-RU" altLang="ru-RU" sz="1800" dirty="0"/>
              <a:t>обращает особое внимание на неправильно </a:t>
            </a:r>
            <a:r>
              <a:rPr lang="ru-RU" altLang="ru-RU" sz="1800" dirty="0" smtClean="0"/>
              <a:t>оформленные</a:t>
            </a:r>
            <a:r>
              <a:rPr lang="ru-RU" altLang="ru-RU" sz="1800" dirty="0"/>
              <a:t>. К ним относятся документы, в процессе </a:t>
            </a:r>
            <a:r>
              <a:rPr lang="ru-RU" altLang="ru-RU" sz="1800" dirty="0" smtClean="0"/>
              <a:t>составления </a:t>
            </a:r>
            <a:r>
              <a:rPr lang="ru-RU" altLang="ru-RU" sz="1800" dirty="0"/>
              <a:t>которых, например:</a:t>
            </a:r>
          </a:p>
          <a:p>
            <a:pPr marL="0" indent="0">
              <a:buNone/>
            </a:pPr>
            <a:r>
              <a:rPr lang="ru-RU" altLang="ru-RU" sz="1800" dirty="0"/>
              <a:t>1 ) были использованы бланки не установленной формы </a:t>
            </a:r>
          </a:p>
          <a:p>
            <a:pPr marL="0" indent="0">
              <a:buNone/>
            </a:pPr>
            <a:r>
              <a:rPr lang="ru-RU" altLang="ru-RU" sz="1800" dirty="0"/>
              <a:t>(с определенными отклонениями от межведомственных </a:t>
            </a:r>
            <a:r>
              <a:rPr lang="ru-RU" altLang="ru-RU" sz="1800" dirty="0" smtClean="0"/>
              <a:t>ти­повых </a:t>
            </a:r>
            <a:r>
              <a:rPr lang="ru-RU" altLang="ru-RU" sz="1800" dirty="0"/>
              <a:t>форм, применялись обычные бланки вместо заранее </a:t>
            </a:r>
            <a:r>
              <a:rPr lang="ru-RU" altLang="ru-RU" sz="1800" dirty="0" smtClean="0"/>
              <a:t>пронумерованных </a:t>
            </a:r>
            <a:r>
              <a:rPr lang="ru-RU" altLang="ru-RU" sz="1800" dirty="0"/>
              <a:t>или </a:t>
            </a:r>
            <a:r>
              <a:rPr lang="ru-RU" altLang="ru-RU" sz="1800" dirty="0" smtClean="0"/>
              <a:t>вместо</a:t>
            </a:r>
            <a:endParaRPr lang="fr-CA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4352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sz="1800" dirty="0" smtClean="0"/>
              <a:t> </a:t>
            </a:r>
            <a:r>
              <a:rPr lang="ru-RU" altLang="ru-RU" sz="1800" dirty="0"/>
              <a:t>бланков строгой отчетности</a:t>
            </a:r>
            <a:r>
              <a:rPr lang="ru-RU" altLang="ru-RU" sz="1800" dirty="0" smtClean="0"/>
              <a:t>) или </a:t>
            </a:r>
            <a:r>
              <a:rPr lang="ru-RU" altLang="ru-RU" sz="1800" dirty="0"/>
              <a:t>нарушался порядок их составления (например, </a:t>
            </a:r>
            <a:r>
              <a:rPr lang="ru-RU" altLang="ru-RU" sz="1800" dirty="0" smtClean="0"/>
              <a:t>заполнение </a:t>
            </a:r>
            <a:r>
              <a:rPr lang="ru-RU" altLang="ru-RU" sz="1800" dirty="0"/>
              <a:t>ручным способом при общей комплексной автоматизации </a:t>
            </a:r>
          </a:p>
          <a:p>
            <a:pPr marL="0" indent="0" algn="just">
              <a:buNone/>
            </a:pPr>
            <a:r>
              <a:rPr lang="ru-RU" altLang="ru-RU" sz="1800" dirty="0"/>
              <a:t>бухгалтерского учета);</a:t>
            </a:r>
          </a:p>
          <a:p>
            <a:pPr marL="0" indent="0" algn="just">
              <a:buNone/>
            </a:pPr>
            <a:r>
              <a:rPr lang="ru-RU" altLang="ru-RU" sz="1800" dirty="0"/>
              <a:t>2) остались незаполненными все необходимые </a:t>
            </a:r>
            <a:r>
              <a:rPr lang="ru-RU" altLang="ru-RU" sz="1800" dirty="0" smtClean="0"/>
              <a:t>реквизиты </a:t>
            </a:r>
            <a:r>
              <a:rPr lang="ru-RU" altLang="ru-RU" sz="1800" dirty="0"/>
              <a:t>— от часто встречающихся фактов отсутствия </a:t>
            </a:r>
            <a:r>
              <a:rPr lang="ru-RU" altLang="ru-RU" sz="1800" dirty="0" smtClean="0"/>
              <a:t>подписей соответствующих </a:t>
            </a:r>
            <a:r>
              <a:rPr lang="ru-RU" altLang="ru-RU" sz="1800" dirty="0"/>
              <a:t>должностных лиц и вплоть до более </a:t>
            </a:r>
            <a:r>
              <a:rPr lang="ru-RU" altLang="ru-RU" sz="1800" dirty="0" smtClean="0"/>
              <a:t>дико­винных</a:t>
            </a:r>
            <a:r>
              <a:rPr lang="ru-RU" altLang="ru-RU" sz="1800" dirty="0"/>
              <a:t>, когда к примеру, на инвентарной описи отсутствует </a:t>
            </a:r>
            <a:r>
              <a:rPr lang="ru-RU" altLang="ru-RU" sz="1800" dirty="0" smtClean="0"/>
              <a:t>дата </a:t>
            </a:r>
            <a:r>
              <a:rPr lang="ru-RU" altLang="ru-RU" sz="1800" dirty="0"/>
              <a:t>снятия остатков. Следует иметь в виду, что такие </a:t>
            </a:r>
            <a:r>
              <a:rPr lang="ru-RU" altLang="ru-RU" sz="1800" dirty="0" smtClean="0"/>
              <a:t>недооформленные </a:t>
            </a:r>
            <a:r>
              <a:rPr lang="ru-RU" altLang="ru-RU" sz="1800" dirty="0"/>
              <a:t>документы могут соответствовать </a:t>
            </a:r>
            <a:r>
              <a:rPr lang="ru-RU" altLang="ru-RU" sz="1800" dirty="0" smtClean="0"/>
              <a:t>критериям законности </a:t>
            </a:r>
            <a:r>
              <a:rPr lang="ru-RU" altLang="ru-RU" sz="1800" dirty="0"/>
              <a:t>и действительности, то есть в них может быть </a:t>
            </a:r>
          </a:p>
          <a:p>
            <a:pPr marL="0" indent="0" algn="just">
              <a:buNone/>
            </a:pPr>
            <a:r>
              <a:rPr lang="ru-RU" altLang="ru-RU" sz="1800" dirty="0"/>
              <a:t>отражена обычная реальная хозяйственная операция, </a:t>
            </a:r>
            <a:r>
              <a:rPr lang="ru-RU" altLang="ru-RU" sz="1800" dirty="0" smtClean="0"/>
              <a:t>причем в </a:t>
            </a:r>
            <a:r>
              <a:rPr lang="ru-RU" altLang="ru-RU" sz="1800" dirty="0"/>
              <a:t>неискаженных объемах, и т.д. Тогда, проверяющему </a:t>
            </a:r>
            <a:r>
              <a:rPr lang="ru-RU" altLang="ru-RU" sz="1800" dirty="0" smtClean="0"/>
              <a:t>понадобятся </a:t>
            </a:r>
            <a:r>
              <a:rPr lang="ru-RU" altLang="ru-RU" sz="1800" dirty="0"/>
              <a:t>дополнительные аудиторские свидетельства о том, что </a:t>
            </a:r>
            <a:r>
              <a:rPr lang="ru-RU" altLang="ru-RU" sz="1800" dirty="0" smtClean="0"/>
              <a:t>такой </a:t>
            </a:r>
            <a:r>
              <a:rPr lang="ru-RU" altLang="ru-RU" sz="1800" dirty="0"/>
              <a:t>недоброкачественный документ все-таки не </a:t>
            </a:r>
            <a:r>
              <a:rPr lang="ru-RU" altLang="ru-RU" sz="1800" dirty="0" err="1" smtClean="0"/>
              <a:t>оказы</a:t>
            </a:r>
            <a:r>
              <a:rPr lang="ru-RU" altLang="ru-RU" sz="1800" dirty="0" smtClean="0"/>
              <a:t>-</a:t>
            </a:r>
          </a:p>
          <a:p>
            <a:pPr marL="0" indent="0" algn="just">
              <a:buNone/>
            </a:pPr>
            <a:r>
              <a:rPr lang="ru-RU" altLang="ru-RU" sz="1800" dirty="0" err="1" smtClean="0"/>
              <a:t>ва­ет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существенного искажающего воздействия на содержание </a:t>
            </a:r>
            <a:r>
              <a:rPr lang="ru-RU" altLang="ru-RU" sz="1800" dirty="0" smtClean="0"/>
              <a:t>подтверждаемой </a:t>
            </a:r>
            <a:r>
              <a:rPr lang="ru-RU" altLang="ru-RU" sz="1800" dirty="0"/>
              <a:t>отчетности;</a:t>
            </a:r>
          </a:p>
          <a:p>
            <a:pPr marL="0" indent="0" algn="r">
              <a:buNone/>
            </a:pPr>
            <a:r>
              <a:rPr lang="ru-RU" altLang="ru-RU" sz="1800" dirty="0"/>
              <a:t>3) 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использованы лишние, не предусмотренные </a:t>
            </a:r>
            <a:r>
              <a:rPr lang="ru-RU" altLang="ru-RU" sz="1800" dirty="0" smtClean="0"/>
              <a:t>типовыми </a:t>
            </a:r>
            <a:r>
              <a:rPr lang="ru-RU" altLang="ru-RU" sz="1800" dirty="0"/>
              <a:t>формами реквизиты. Например, если обычная </a:t>
            </a:r>
            <a:r>
              <a:rPr lang="ru-RU" altLang="ru-RU" sz="1800" dirty="0" smtClean="0"/>
              <a:t>накладная на </a:t>
            </a:r>
            <a:r>
              <a:rPr lang="ru-RU" altLang="ru-RU" sz="1800" dirty="0"/>
              <a:t>отпуск товарно-материальных ценностей заверена </a:t>
            </a:r>
            <a:r>
              <a:rPr lang="ru-RU" altLang="ru-RU" sz="1800" dirty="0" smtClean="0"/>
              <a:t>гербо­вой </a:t>
            </a:r>
            <a:r>
              <a:rPr lang="ru-RU" altLang="ru-RU" sz="1800" dirty="0"/>
              <a:t>печатью, то наверняка она привлечет особое внимание </a:t>
            </a:r>
            <a:r>
              <a:rPr lang="ru-RU" altLang="ru-RU" sz="1800" dirty="0" smtClean="0"/>
              <a:t>аудитора</a:t>
            </a:r>
            <a:r>
              <a:rPr lang="ru-RU" altLang="ru-RU" sz="1800" dirty="0"/>
              <a:t>, поскольку в стремлении завуалировать следы </a:t>
            </a:r>
            <a:r>
              <a:rPr lang="ru-RU" altLang="ru-RU" sz="1800" dirty="0" smtClean="0"/>
              <a:t>зло­употреблений </a:t>
            </a:r>
            <a:r>
              <a:rPr lang="ru-RU" altLang="ru-RU" sz="1800" dirty="0"/>
              <a:t>соответствующие </a:t>
            </a:r>
            <a:r>
              <a:rPr lang="ru-RU" altLang="ru-RU" sz="1800" dirty="0" smtClean="0"/>
              <a:t>    лица </a:t>
            </a:r>
            <a:r>
              <a:rPr lang="ru-RU" altLang="ru-RU" sz="1800" dirty="0"/>
              <a:t>вполне могут и «пере­</a:t>
            </a:r>
          </a:p>
          <a:p>
            <a:pPr marL="0" indent="0" algn="r">
              <a:buNone/>
            </a:pPr>
            <a:r>
              <a:rPr lang="ru-RU" altLang="ru-RU" sz="1800" dirty="0"/>
              <a:t>усердствовать» ;</a:t>
            </a:r>
          </a:p>
          <a:p>
            <a:pPr marL="0" indent="0" algn="r">
              <a:buNone/>
            </a:pPr>
            <a:r>
              <a:rPr lang="ru-RU" altLang="ru-RU" sz="1800" dirty="0"/>
              <a:t>4) использованы ненадлежащие реквизиты, </a:t>
            </a:r>
            <a:r>
              <a:rPr lang="ru-RU" altLang="ru-RU" sz="1800" dirty="0" err="1" smtClean="0"/>
              <a:t>несоот</a:t>
            </a:r>
            <a:r>
              <a:rPr lang="ru-RU" altLang="ru-RU" sz="1800" dirty="0" smtClean="0"/>
              <a:t>- </a:t>
            </a:r>
            <a:endParaRPr lang="ru-RU" altLang="ru-RU" sz="1800" dirty="0"/>
          </a:p>
          <a:p>
            <a:pPr marL="0" indent="0" algn="r">
              <a:buNone/>
            </a:pPr>
            <a:r>
              <a:rPr lang="ru-RU" altLang="ru-RU" sz="1800" dirty="0" err="1"/>
              <a:t>ветствующие</a:t>
            </a:r>
            <a:r>
              <a:rPr lang="ru-RU" altLang="ru-RU" sz="1800" dirty="0"/>
              <a:t> тем, которые предусмотрены </a:t>
            </a:r>
            <a:r>
              <a:rPr lang="ru-RU" altLang="ru-RU" sz="1800" dirty="0" smtClean="0"/>
              <a:t>типовыми</a:t>
            </a:r>
            <a:endParaRPr lang="ru-RU" alt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1800" dirty="0" smtClean="0"/>
              <a:t>                    </a:t>
            </a:r>
            <a:endParaRPr lang="fr-CA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5008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altLang="ru-RU" sz="1800" dirty="0" smtClean="0"/>
              <a:t> </a:t>
            </a:r>
            <a:r>
              <a:rPr lang="ru-RU" altLang="ru-RU" sz="1800" dirty="0" smtClean="0">
                <a:solidFill>
                  <a:prstClr val="black"/>
                </a:solidFill>
              </a:rPr>
              <a:t>формами</a:t>
            </a:r>
            <a:r>
              <a:rPr lang="ru-RU" altLang="ru-RU" sz="1800" dirty="0">
                <a:solidFill>
                  <a:prstClr val="black"/>
                </a:solidFill>
              </a:rPr>
              <a:t>. Например, при сканировании (последовательном </a:t>
            </a:r>
            <a:r>
              <a:rPr lang="ru-RU" altLang="ru-RU" sz="1800" dirty="0" smtClean="0">
                <a:solidFill>
                  <a:prstClr val="black"/>
                </a:solidFill>
              </a:rPr>
              <a:t>просмотре</a:t>
            </a:r>
            <a:r>
              <a:rPr lang="ru-RU" altLang="ru-RU" sz="1800" dirty="0">
                <a:solidFill>
                  <a:prstClr val="black"/>
                </a:solidFill>
              </a:rPr>
              <a:t>) расходных кассовых ордеров за определенный </a:t>
            </a:r>
            <a:r>
              <a:rPr lang="ru-RU" altLang="ru-RU" sz="1800" dirty="0" smtClean="0">
                <a:solidFill>
                  <a:prstClr val="black"/>
                </a:solidFill>
              </a:rPr>
              <a:t>месяц </a:t>
            </a:r>
            <a:r>
              <a:rPr lang="ru-RU" altLang="ru-RU" sz="1800" dirty="0">
                <a:solidFill>
                  <a:prstClr val="black"/>
                </a:solidFill>
              </a:rPr>
              <a:t>аудитор выявил, что некоторая их часть подписана </a:t>
            </a:r>
            <a:r>
              <a:rPr lang="ru-RU" altLang="ru-RU" sz="1800" dirty="0" smtClean="0">
                <a:solidFill>
                  <a:prstClr val="black"/>
                </a:solidFill>
              </a:rPr>
              <a:t>не директором</a:t>
            </a:r>
            <a:r>
              <a:rPr lang="ru-RU" altLang="ru-RU" sz="1800" dirty="0">
                <a:solidFill>
                  <a:prstClr val="black"/>
                </a:solidFill>
              </a:rPr>
              <a:t>, а менеджером но рекламе, который не имел </a:t>
            </a:r>
            <a:r>
              <a:rPr lang="ru-RU" altLang="ru-RU" sz="1800" dirty="0" smtClean="0">
                <a:solidFill>
                  <a:prstClr val="black"/>
                </a:solidFill>
              </a:rPr>
              <a:t>таких </a:t>
            </a:r>
            <a:r>
              <a:rPr lang="ru-RU" altLang="ru-RU" sz="1800" dirty="0">
                <a:solidFill>
                  <a:prstClr val="black"/>
                </a:solidFill>
              </a:rPr>
              <a:t>полномочий ни по учредительным документам, ни </a:t>
            </a:r>
            <a:r>
              <a:rPr lang="ru-RU" altLang="ru-RU" sz="1800" dirty="0" smtClean="0">
                <a:solidFill>
                  <a:prstClr val="black"/>
                </a:solidFill>
              </a:rPr>
              <a:t>по специальной </a:t>
            </a:r>
            <a:r>
              <a:rPr lang="ru-RU" altLang="ru-RU" sz="1800" dirty="0">
                <a:solidFill>
                  <a:prstClr val="black"/>
                </a:solidFill>
              </a:rPr>
              <a:t>доверенности, ни по приказу. Естественно, в </a:t>
            </a:r>
            <a:r>
              <a:rPr lang="ru-RU" altLang="ru-RU" sz="1800" dirty="0" smtClean="0">
                <a:solidFill>
                  <a:prstClr val="black"/>
                </a:solidFill>
              </a:rPr>
              <a:t>таком </a:t>
            </a:r>
            <a:r>
              <a:rPr lang="ru-RU" altLang="ru-RU" sz="1800" dirty="0">
                <a:solidFill>
                  <a:prstClr val="black"/>
                </a:solidFill>
              </a:rPr>
              <a:t>случае аудитор может посчитать необходимым </a:t>
            </a:r>
            <a:r>
              <a:rPr lang="ru-RU" altLang="ru-RU" sz="1800" dirty="0" smtClean="0">
                <a:solidFill>
                  <a:prstClr val="black"/>
                </a:solidFill>
              </a:rPr>
              <a:t>осу-­</a:t>
            </a:r>
            <a:endParaRPr lang="ru-RU" altLang="ru-RU" sz="18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altLang="ru-RU" sz="1800" dirty="0" err="1">
                <a:solidFill>
                  <a:prstClr val="black"/>
                </a:solidFill>
              </a:rPr>
              <a:t>ществить</a:t>
            </a:r>
            <a:r>
              <a:rPr lang="ru-RU" altLang="ru-RU" sz="1800" dirty="0">
                <a:solidFill>
                  <a:prstClr val="black"/>
                </a:solidFill>
              </a:rPr>
              <a:t> проверку по существу всех оформленных </a:t>
            </a:r>
            <a:r>
              <a:rPr lang="ru-RU" altLang="ru-RU" sz="1800" dirty="0" smtClean="0">
                <a:solidFill>
                  <a:prstClr val="black"/>
                </a:solidFill>
              </a:rPr>
              <a:t>подоб­ным </a:t>
            </a:r>
            <a:r>
              <a:rPr lang="ru-RU" altLang="ru-RU" sz="1800" dirty="0">
                <a:solidFill>
                  <a:prstClr val="black"/>
                </a:solidFill>
              </a:rPr>
              <a:t>образом операций;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1800" dirty="0"/>
              <a:t>5) во всех случаях обнаружения нарушений проводятся </a:t>
            </a:r>
            <a:r>
              <a:rPr lang="ru-RU" altLang="ru-RU" sz="1800" dirty="0" smtClean="0"/>
              <a:t>соответствующие </a:t>
            </a:r>
            <a:r>
              <a:rPr lang="ru-RU" altLang="ru-RU" sz="1800" dirty="0"/>
              <a:t>исследования одного или нескольких </a:t>
            </a:r>
            <a:r>
              <a:rPr lang="ru-RU" altLang="ru-RU" sz="1800" dirty="0" smtClean="0"/>
              <a:t>документов </a:t>
            </a:r>
            <a:r>
              <a:rPr lang="ru-RU" altLang="ru-RU" sz="1800" dirty="0"/>
              <a:t>по однотипным или взаимосвязанным </a:t>
            </a:r>
            <a:r>
              <a:rPr lang="ru-RU" altLang="ru-RU" sz="1800" dirty="0" smtClean="0"/>
              <a:t>хозяйственным операциям</a:t>
            </a:r>
            <a:r>
              <a:rPr lang="ru-RU" altLang="ru-RU" sz="1800" dirty="0"/>
              <a:t>. Затем могут быть проверены и системные </a:t>
            </a:r>
            <a:r>
              <a:rPr lang="ru-RU" altLang="ru-RU" sz="1800" dirty="0" smtClean="0"/>
              <a:t>бухгалтерские </a:t>
            </a:r>
            <a:r>
              <a:rPr lang="ru-RU" altLang="ru-RU" sz="1800" dirty="0"/>
              <a:t>записи по нескольким </a:t>
            </a:r>
            <a:r>
              <a:rPr lang="ru-RU" altLang="ru-RU" sz="1800" dirty="0" smtClean="0"/>
              <a:t>документам</a:t>
            </a:r>
            <a:r>
              <a:rPr lang="ru-RU" altLang="ru-RU" sz="1800" dirty="0"/>
              <a:t>, отражающим </a:t>
            </a:r>
            <a:r>
              <a:rPr lang="ru-RU" altLang="ru-RU" sz="1800" dirty="0" smtClean="0"/>
              <a:t>дви­жение </a:t>
            </a:r>
            <a:r>
              <a:rPr lang="ru-RU" altLang="ru-RU" sz="1800" dirty="0"/>
              <a:t>однородных ценностей и т.д. Методические приемы </a:t>
            </a:r>
            <a:r>
              <a:rPr lang="ru-RU" altLang="ru-RU" sz="1800" dirty="0" smtClean="0"/>
              <a:t>документального </a:t>
            </a:r>
            <a:r>
              <a:rPr lang="ru-RU" altLang="ru-RU" sz="1800" dirty="0"/>
              <a:t>контроля основаны на тех обстоятельствах, </a:t>
            </a:r>
            <a:r>
              <a:rPr lang="ru-RU" altLang="ru-RU" sz="1800" dirty="0" smtClean="0"/>
              <a:t>что </a:t>
            </a:r>
            <a:r>
              <a:rPr lang="ru-RU" altLang="ru-RU" sz="1800" dirty="0"/>
              <a:t>хищения денежных средств и товарно-материальных </a:t>
            </a:r>
            <a:r>
              <a:rPr lang="ru-RU" altLang="ru-RU" sz="1800" dirty="0" smtClean="0"/>
              <a:t>ценностей</a:t>
            </a:r>
            <a:r>
              <a:rPr lang="ru-RU" altLang="ru-RU" sz="1800" dirty="0"/>
              <a:t>, как правило, завуалированы в первичных </a:t>
            </a:r>
            <a:r>
              <a:rPr lang="ru-RU" altLang="ru-RU" sz="1800" dirty="0" smtClean="0"/>
              <a:t>документах</a:t>
            </a:r>
            <a:r>
              <a:rPr lang="ru-RU" altLang="ru-RU" sz="1800" dirty="0"/>
              <a:t>. Но при этом они обычно оставляют определенные следы </a:t>
            </a:r>
            <a:r>
              <a:rPr lang="ru-RU" altLang="ru-RU" sz="1800" dirty="0" smtClean="0"/>
              <a:t>(</a:t>
            </a:r>
            <a:r>
              <a:rPr lang="ru-RU" altLang="ru-RU" sz="1800" dirty="0"/>
              <a:t>признаки) этих злоупотреблений;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altLang="ru-RU" sz="1800" dirty="0"/>
              <a:t>6) существуют и определенные сделки, которые не </a:t>
            </a:r>
            <a:r>
              <a:rPr lang="ru-RU" altLang="ru-RU" sz="1800" dirty="0" smtClean="0"/>
              <a:t>находят </a:t>
            </a:r>
            <a:r>
              <a:rPr lang="ru-RU" altLang="ru-RU" sz="1800" dirty="0"/>
              <a:t>никакого оформления в первичных документах, однако </a:t>
            </a:r>
            <a:r>
              <a:rPr lang="ru-RU" altLang="ru-RU" sz="1800" dirty="0" smtClean="0"/>
              <a:t>в </a:t>
            </a:r>
            <a:r>
              <a:rPr lang="ru-RU" altLang="ru-RU" sz="1800" dirty="0"/>
              <a:t>общем объеме хозяйственных операций они обычно (</a:t>
            </a:r>
            <a:r>
              <a:rPr lang="ru-RU" altLang="ru-RU" sz="1800" dirty="0" smtClean="0"/>
              <a:t>если нет </a:t>
            </a:r>
            <a:r>
              <a:rPr lang="ru-RU" altLang="ru-RU" sz="1800" dirty="0"/>
              <a:t>совсем уж криминальною «черного нала») занимают не­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altLang="ru-RU" sz="1800" dirty="0"/>
              <a:t>большой удельный вес. Например, продавец коммерческого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altLang="ru-RU" sz="1800" dirty="0"/>
              <a:t>ларька утром купил товар, а к обеду его перепродал и </a:t>
            </a:r>
            <a:r>
              <a:rPr lang="ru-RU" altLang="ru-RU" sz="1800" dirty="0" smtClean="0"/>
              <a:t>при-­</a:t>
            </a:r>
            <a:endParaRPr lang="ru-RU" altLang="ru-RU" sz="1800" dirty="0"/>
          </a:p>
          <a:p>
            <a:pPr marL="0" indent="0" algn="r">
              <a:spcBef>
                <a:spcPts val="0"/>
              </a:spcBef>
              <a:buNone/>
            </a:pPr>
            <a:r>
              <a:rPr lang="ru-RU" altLang="ru-RU" sz="1800" dirty="0" err="1"/>
              <a:t>своил</a:t>
            </a:r>
            <a:r>
              <a:rPr lang="ru-RU" altLang="ru-RU" sz="1800" dirty="0"/>
              <a:t> себе разницу между ценами покупки и продажи. И хотя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altLang="ru-RU" sz="1800" dirty="0"/>
              <a:t>продавец осуществил эти сделки, не имея на </a:t>
            </a:r>
            <a:r>
              <a:rPr lang="ru-RU" altLang="ru-RU" sz="1800" dirty="0" smtClean="0"/>
              <a:t> то </a:t>
            </a:r>
            <a:r>
              <a:rPr lang="ru-RU" altLang="ru-RU" sz="1800" dirty="0"/>
              <a:t>определенных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altLang="ru-RU" sz="1800" dirty="0"/>
              <a:t>лицензий, </a:t>
            </a:r>
            <a:r>
              <a:rPr lang="ru-RU" altLang="ru-RU" sz="1800" dirty="0" smtClean="0"/>
              <a:t>им </a:t>
            </a:r>
            <a:r>
              <a:rPr lang="ru-RU" altLang="ru-RU" sz="1800" dirty="0"/>
              <a:t>к вечеру выручки эти обстоятельства никак не отразятся. </a:t>
            </a:r>
            <a:endParaRPr lang="fr-CA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5549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а также без уплаты налога на полученный им </a:t>
            </a:r>
            <a:r>
              <a:rPr lang="ru-RU" altLang="ru-RU" sz="1800" dirty="0" smtClean="0">
                <a:solidFill>
                  <a:prstClr val="black"/>
                </a:solidFill>
              </a:rPr>
              <a:t>чис­тый </a:t>
            </a:r>
            <a:r>
              <a:rPr lang="ru-RU" altLang="ru-RU" sz="1800" dirty="0">
                <a:solidFill>
                  <a:prstClr val="black"/>
                </a:solidFill>
              </a:rPr>
              <a:t>доход, что в принципе незаконно, на объеме сдаваемой им к вечеру выручки эти обстоятельства никак не отразятся. </a:t>
            </a:r>
            <a:r>
              <a:rPr lang="ru-RU" altLang="ru-RU" sz="1800" dirty="0" smtClean="0">
                <a:solidFill>
                  <a:prstClr val="black"/>
                </a:solidFill>
              </a:rPr>
              <a:t>Обычно </a:t>
            </a:r>
            <a:r>
              <a:rPr lang="ru-RU" altLang="ru-RU" sz="1800" dirty="0">
                <a:solidFill>
                  <a:prstClr val="black"/>
                </a:solidFill>
              </a:rPr>
              <a:t>от контролера и не требуется выявление подобных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разрозненных мелких фактов, поскольку вряд ли они окажут </a:t>
            </a:r>
            <a:r>
              <a:rPr lang="ru-RU" altLang="ru-RU" sz="1800" dirty="0" smtClean="0">
                <a:solidFill>
                  <a:prstClr val="black"/>
                </a:solidFill>
              </a:rPr>
              <a:t>глубокое</a:t>
            </a:r>
            <a:r>
              <a:rPr lang="ru-RU" altLang="ru-RU" sz="1800" dirty="0">
                <a:solidFill>
                  <a:prstClr val="black"/>
                </a:solidFill>
              </a:rPr>
              <a:t>, существенное воздействие на подтверждаемую им </a:t>
            </a:r>
            <a:r>
              <a:rPr lang="ru-RU" altLang="ru-RU" sz="1800" dirty="0" smtClean="0">
                <a:solidFill>
                  <a:prstClr val="black"/>
                </a:solidFill>
              </a:rPr>
              <a:t>отчетность </a:t>
            </a:r>
            <a:r>
              <a:rPr lang="ru-RU" altLang="ru-RU" sz="1800" dirty="0">
                <a:solidFill>
                  <a:prstClr val="black"/>
                </a:solidFill>
              </a:rPr>
              <a:t>экономического </a:t>
            </a:r>
            <a:r>
              <a:rPr lang="ru-RU" altLang="ru-RU" sz="1800" dirty="0" smtClean="0">
                <a:solidFill>
                  <a:prstClr val="black"/>
                </a:solidFill>
              </a:rPr>
              <a:t>субъекта </a:t>
            </a:r>
            <a:r>
              <a:rPr lang="ru-RU" altLang="ru-RU" sz="1800" dirty="0">
                <a:solidFill>
                  <a:prstClr val="black"/>
                </a:solidFill>
              </a:rPr>
              <a:t>в целом. Материальный подлог может быть выявлен при осмотре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документа. А в особо сложных случаях сомнительный </a:t>
            </a:r>
            <a:r>
              <a:rPr lang="ru-RU" altLang="ru-RU" sz="1800" dirty="0" smtClean="0">
                <a:solidFill>
                  <a:prstClr val="black"/>
                </a:solidFill>
              </a:rPr>
              <a:t>доку­мент </a:t>
            </a:r>
            <a:r>
              <a:rPr lang="ru-RU" altLang="ru-RU" sz="1800" dirty="0">
                <a:solidFill>
                  <a:prstClr val="black"/>
                </a:solidFill>
              </a:rPr>
              <a:t>можно направить и на техническое исследование. При </a:t>
            </a:r>
            <a:r>
              <a:rPr lang="ru-RU" altLang="ru-RU" sz="1800" dirty="0" smtClean="0">
                <a:solidFill>
                  <a:prstClr val="black"/>
                </a:solidFill>
              </a:rPr>
              <a:t>этом </a:t>
            </a:r>
            <a:r>
              <a:rPr lang="ru-RU" altLang="ru-RU" sz="1800" dirty="0">
                <a:solidFill>
                  <a:prstClr val="black"/>
                </a:solidFill>
              </a:rPr>
              <a:t>проверяющие обращают внимание на различные </a:t>
            </a:r>
            <a:r>
              <a:rPr lang="ru-RU" altLang="ru-RU" sz="1800" dirty="0" smtClean="0">
                <a:solidFill>
                  <a:prstClr val="black"/>
                </a:solidFill>
              </a:rPr>
              <a:t>дефекты</a:t>
            </a:r>
            <a:r>
              <a:rPr lang="ru-RU" altLang="ru-RU" sz="1800" dirty="0">
                <a:solidFill>
                  <a:prstClr val="black"/>
                </a:solidFill>
              </a:rPr>
              <a:t>, указывающие на возможность фальсификации </a:t>
            </a:r>
            <a:r>
              <a:rPr lang="ru-RU" altLang="ru-RU" sz="1800" dirty="0" smtClean="0">
                <a:solidFill>
                  <a:prstClr val="black"/>
                </a:solidFill>
              </a:rPr>
              <a:t>текс­та </a:t>
            </a:r>
            <a:r>
              <a:rPr lang="ru-RU" altLang="ru-RU" sz="1800" dirty="0">
                <a:solidFill>
                  <a:prstClr val="black"/>
                </a:solidFill>
              </a:rPr>
              <a:t>или цифровой информации, оттиска печати, на подделку </a:t>
            </a:r>
            <a:r>
              <a:rPr lang="ru-RU" altLang="ru-RU" sz="1800" dirty="0" smtClean="0">
                <a:solidFill>
                  <a:prstClr val="black"/>
                </a:solidFill>
              </a:rPr>
              <a:t>подписей </a:t>
            </a:r>
            <a:r>
              <a:rPr lang="ru-RU" altLang="ru-RU" sz="1800" dirty="0">
                <a:solidFill>
                  <a:prstClr val="black"/>
                </a:solidFill>
              </a:rPr>
              <a:t>и т.д. Среди таких дефектов можно, в </a:t>
            </a:r>
            <a:r>
              <a:rPr lang="ru-RU" altLang="ru-RU" sz="1800" dirty="0" smtClean="0">
                <a:solidFill>
                  <a:prstClr val="black"/>
                </a:solidFill>
              </a:rPr>
              <a:t>частности выделить</a:t>
            </a:r>
            <a:r>
              <a:rPr lang="ru-RU" altLang="ru-RU" sz="1800" dirty="0">
                <a:solidFill>
                  <a:prstClr val="black"/>
                </a:solidFill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1.  Изменения в первоначальном тексте</a:t>
            </a:r>
            <a:r>
              <a:rPr lang="ru-RU" altLang="ru-RU" sz="1800" dirty="0" smtClean="0">
                <a:solidFill>
                  <a:prstClr val="black"/>
                </a:solidFill>
              </a:rPr>
              <a:t>. Они </a:t>
            </a:r>
            <a:r>
              <a:rPr lang="ru-RU" altLang="ru-RU" sz="1800" dirty="0">
                <a:solidFill>
                  <a:prstClr val="black"/>
                </a:solidFill>
              </a:rPr>
              <a:t>могут быть </a:t>
            </a:r>
            <a:r>
              <a:rPr lang="ru-RU" altLang="ru-RU" sz="1800" dirty="0" smtClean="0">
                <a:solidFill>
                  <a:prstClr val="black"/>
                </a:solidFill>
              </a:rPr>
              <a:t>разнообразными</a:t>
            </a:r>
            <a:r>
              <a:rPr lang="ru-RU" altLang="ru-RU" sz="1800" dirty="0">
                <a:solidFill>
                  <a:prstClr val="black"/>
                </a:solidFill>
              </a:rPr>
              <a:t>, а соответственно меняются и способы их </a:t>
            </a:r>
            <a:r>
              <a:rPr lang="ru-RU" altLang="ru-RU" sz="1800" dirty="0" smtClean="0">
                <a:solidFill>
                  <a:prstClr val="black"/>
                </a:solidFill>
              </a:rPr>
              <a:t>выявления</a:t>
            </a:r>
            <a:r>
              <a:rPr lang="ru-RU" altLang="ru-RU" sz="1800" dirty="0">
                <a:solidFill>
                  <a:prstClr val="black"/>
                </a:solidFill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а) выполнение текста разными способами. Например, </a:t>
            </a:r>
            <a:r>
              <a:rPr lang="ru-RU" altLang="ru-RU" sz="1800" dirty="0" smtClean="0">
                <a:solidFill>
                  <a:prstClr val="black"/>
                </a:solidFill>
              </a:rPr>
              <a:t>подготовка </a:t>
            </a:r>
            <a:r>
              <a:rPr lang="ru-RU" altLang="ru-RU" sz="1800" dirty="0">
                <a:solidFill>
                  <a:prstClr val="black"/>
                </a:solidFill>
              </a:rPr>
              <a:t>различных частей текста немного </a:t>
            </a:r>
            <a:r>
              <a:rPr lang="ru-RU" altLang="ru-RU" sz="1800" dirty="0" smtClean="0">
                <a:solidFill>
                  <a:prstClr val="black"/>
                </a:solidFill>
              </a:rPr>
              <a:t>отли­чающимися </a:t>
            </a:r>
            <a:r>
              <a:rPr lang="ru-RU" altLang="ru-RU" sz="1800" dirty="0">
                <a:solidFill>
                  <a:prstClr val="black"/>
                </a:solidFill>
              </a:rPr>
              <a:t>оттенками шариковой ручки, разными по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характеру и по размеру </a:t>
            </a:r>
            <a:r>
              <a:rPr lang="ru-RU" altLang="ru-RU" sz="1800" dirty="0" smtClean="0">
                <a:solidFill>
                  <a:prstClr val="black"/>
                </a:solidFill>
              </a:rPr>
              <a:t>почерками;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altLang="ru-RU" sz="1800" dirty="0" smtClean="0">
                <a:solidFill>
                  <a:prstClr val="black"/>
                </a:solidFill>
              </a:rPr>
              <a:t>б) внесение в первоначальный текст дополнительных записей</a:t>
            </a:r>
            <a:r>
              <a:rPr lang="ru-RU" altLang="ru-RU" sz="1800" dirty="0">
                <a:solidFill>
                  <a:prstClr val="black"/>
                </a:solidFill>
              </a:rPr>
              <a:t>. К предыдущим признакам можно </a:t>
            </a:r>
            <a:r>
              <a:rPr lang="ru-RU" altLang="ru-RU" sz="1800" dirty="0" smtClean="0">
                <a:solidFill>
                  <a:prstClr val="black"/>
                </a:solidFill>
              </a:rPr>
              <a:t>добавить несогласованность </a:t>
            </a:r>
            <a:r>
              <a:rPr lang="ru-RU" altLang="ru-RU" sz="1800" dirty="0">
                <a:solidFill>
                  <a:prstClr val="black"/>
                </a:solidFill>
              </a:rPr>
              <a:t>в размещении текста, его </a:t>
            </a:r>
            <a:r>
              <a:rPr lang="ru-RU" altLang="ru-RU" sz="1800" dirty="0" smtClean="0">
                <a:solidFill>
                  <a:prstClr val="black"/>
                </a:solidFill>
              </a:rPr>
              <a:t>тех-­</a:t>
            </a:r>
            <a:endParaRPr lang="ru-RU" altLang="ru-RU" sz="1800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altLang="ru-RU" sz="1800" dirty="0" err="1">
                <a:solidFill>
                  <a:prstClr val="black"/>
                </a:solidFill>
              </a:rPr>
              <a:t>ническом</a:t>
            </a:r>
            <a:r>
              <a:rPr lang="ru-RU" altLang="ru-RU" sz="1800" dirty="0">
                <a:solidFill>
                  <a:prstClr val="black"/>
                </a:solidFill>
              </a:rPr>
              <a:t> выполнении, нарушении </a:t>
            </a:r>
            <a:r>
              <a:rPr lang="ru-RU" altLang="ru-RU" sz="1800" dirty="0" smtClean="0">
                <a:solidFill>
                  <a:prstClr val="black"/>
                </a:solidFill>
              </a:rPr>
              <a:t>параллельности строк </a:t>
            </a:r>
            <a:r>
              <a:rPr lang="ru-RU" altLang="ru-RU" sz="1800" dirty="0">
                <a:solidFill>
                  <a:prstClr val="black"/>
                </a:solidFill>
              </a:rPr>
              <a:t>и т.п.;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в) подчистка часта текста или его вытравление </a:t>
            </a:r>
            <a:r>
              <a:rPr lang="ru-RU" altLang="ru-RU" sz="1800" dirty="0" smtClean="0">
                <a:solidFill>
                  <a:prstClr val="black"/>
                </a:solidFill>
              </a:rPr>
              <a:t>химическими </a:t>
            </a:r>
            <a:r>
              <a:rPr lang="ru-RU" altLang="ru-RU" sz="1800" dirty="0">
                <a:solidFill>
                  <a:prstClr val="black"/>
                </a:solidFill>
              </a:rPr>
              <a:t>веществами. На месте подчистки </a:t>
            </a:r>
            <a:r>
              <a:rPr lang="ru-RU" altLang="ru-RU" sz="1800" dirty="0" smtClean="0">
                <a:solidFill>
                  <a:prstClr val="black"/>
                </a:solidFill>
              </a:rPr>
              <a:t>уменьшается </a:t>
            </a:r>
            <a:r>
              <a:rPr lang="ru-RU" altLang="ru-RU" sz="1800" dirty="0">
                <a:solidFill>
                  <a:prstClr val="black"/>
                </a:solidFill>
              </a:rPr>
              <a:t>плотность бумаги (что можно выявить, </a:t>
            </a:r>
          </a:p>
        </p:txBody>
      </p:sp>
    </p:spTree>
    <p:extLst>
      <p:ext uri="{BB962C8B-B14F-4D97-AF65-F5344CB8AC3E}">
        <p14:creationId xmlns:p14="http://schemas.microsoft.com/office/powerpoint/2010/main" val="15631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рассмат­ривая </a:t>
            </a:r>
            <a:r>
              <a:rPr lang="ru-RU" sz="1800" dirty="0"/>
              <a:t>документ «на просвет»). Л при </a:t>
            </a:r>
            <a:r>
              <a:rPr lang="ru-RU" sz="1800" dirty="0" smtClean="0"/>
              <a:t>соскабливании либо </a:t>
            </a:r>
            <a:r>
              <a:rPr lang="ru-RU" sz="1800" dirty="0"/>
              <a:t>стирании нарушается поверхность бумаги </a:t>
            </a:r>
            <a:r>
              <a:rPr lang="ru-RU" sz="1800" dirty="0" smtClean="0"/>
              <a:t>и т.д</a:t>
            </a:r>
            <a:r>
              <a:rPr lang="ru-RU" sz="1800" dirty="0"/>
              <a:t>. На месте вытравливания могут быть пятна, </a:t>
            </a:r>
            <a:r>
              <a:rPr lang="ru-RU" sz="1800" dirty="0" smtClean="0"/>
              <a:t>ореолы</a:t>
            </a:r>
            <a:r>
              <a:rPr lang="ru-RU" sz="1800" dirty="0"/>
              <a:t>, нарушается защитная сетка (при се наличии</a:t>
            </a:r>
            <a:r>
              <a:rPr lang="ru-RU" sz="1800" dirty="0" smtClean="0"/>
              <a:t>).Дополнительные </a:t>
            </a:r>
            <a:r>
              <a:rPr lang="ru-RU" sz="1800" dirty="0"/>
              <a:t>записи на этих местах могут </a:t>
            </a:r>
            <a:r>
              <a:rPr lang="ru-RU" sz="1800" dirty="0" smtClean="0"/>
              <a:t>иметь </a:t>
            </a:r>
            <a:r>
              <a:rPr lang="ru-RU" sz="1800" dirty="0" err="1" smtClean="0"/>
              <a:t>расплывы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2.  Подделка подписей</a:t>
            </a:r>
            <a:r>
              <a:rPr lang="ru-RU" sz="1800" dirty="0" smtClean="0"/>
              <a:t>. Она </a:t>
            </a:r>
            <a:r>
              <a:rPr lang="ru-RU" sz="1800" dirty="0"/>
              <a:t>тоже может быть </a:t>
            </a:r>
            <a:r>
              <a:rPr lang="ru-RU" sz="1800" dirty="0" smtClean="0"/>
              <a:t>выполнена различными </a:t>
            </a:r>
            <a:r>
              <a:rPr lang="ru-RU" sz="1800" dirty="0"/>
              <a:t>способами, а потому в </a:t>
            </a:r>
            <a:r>
              <a:rPr lang="ru-RU" sz="1800" dirty="0" err="1"/>
              <a:t>соогветствующих</a:t>
            </a:r>
            <a:r>
              <a:rPr lang="ru-RU" sz="1800" dirty="0"/>
              <a:t> </a:t>
            </a:r>
            <a:r>
              <a:rPr lang="ru-RU" sz="1800" dirty="0" smtClean="0"/>
              <a:t>случаях </a:t>
            </a:r>
            <a:r>
              <a:rPr lang="ru-RU" sz="1800" dirty="0"/>
              <a:t>ее можно обнаружить по-разному. Отбросим те </a:t>
            </a:r>
            <a:r>
              <a:rPr lang="ru-RU" sz="1800" dirty="0" err="1" smtClean="0"/>
              <a:t>случаи,когда</a:t>
            </a:r>
            <a:r>
              <a:rPr lang="ru-RU" sz="1800" dirty="0" smtClean="0"/>
              <a:t> </a:t>
            </a:r>
            <a:r>
              <a:rPr lang="ru-RU" sz="1800" dirty="0"/>
              <a:t>подписи абсолютно не совпадают и факт их подделки</a:t>
            </a:r>
          </a:p>
          <a:p>
            <a:pPr marL="0" indent="0">
              <a:buNone/>
            </a:pPr>
            <a:r>
              <a:rPr lang="ru-RU" sz="1800" dirty="0"/>
              <a:t>ни у кого не вызывает сомнения. Чаще подпись </a:t>
            </a:r>
            <a:r>
              <a:rPr lang="ru-RU" sz="1800" dirty="0" smtClean="0"/>
              <a:t>подделывают </a:t>
            </a:r>
            <a:r>
              <a:rPr lang="ru-RU" sz="1800" dirty="0"/>
              <a:t>путем рисовки, по вдавленным следам (в том числе </a:t>
            </a:r>
            <a:r>
              <a:rPr lang="ru-RU" sz="1800" dirty="0" smtClean="0"/>
              <a:t>через копировальную </a:t>
            </a:r>
            <a:r>
              <a:rPr lang="ru-RU" sz="1800" dirty="0"/>
              <a:t>бумагу) или обводят при помощи </a:t>
            </a:r>
            <a:r>
              <a:rPr lang="ru-RU" sz="1800" dirty="0" smtClean="0"/>
              <a:t>подсве­ченного </a:t>
            </a:r>
            <a:r>
              <a:rPr lang="ru-RU" sz="1800" dirty="0"/>
              <a:t>стекла, но и в этих случаях возможны:</a:t>
            </a:r>
          </a:p>
          <a:p>
            <a:pPr marL="0" indent="0">
              <a:buNone/>
            </a:pPr>
            <a:r>
              <a:rPr lang="ru-RU" sz="1800" dirty="0"/>
              <a:t>а) различия в подписях одного и того же лица. Их </a:t>
            </a:r>
            <a:r>
              <a:rPr lang="ru-RU" sz="1800" dirty="0" smtClean="0"/>
              <a:t>нахо­дят </a:t>
            </a:r>
            <a:r>
              <a:rPr lang="ru-RU" sz="1800" dirty="0"/>
              <a:t>но отклонениям от обычной подписи, по </a:t>
            </a:r>
            <a:r>
              <a:rPr lang="ru-RU" sz="1800" dirty="0" smtClean="0"/>
              <a:t>остаточ­ным </a:t>
            </a:r>
            <a:r>
              <a:rPr lang="ru-RU" sz="1800" dirty="0"/>
              <a:t>следам копирки, вдавливаний и др.;</a:t>
            </a:r>
          </a:p>
          <a:p>
            <a:pPr marL="0" indent="0">
              <a:buNone/>
            </a:pPr>
            <a:r>
              <a:rPr lang="ru-RU" sz="1800" dirty="0"/>
              <a:t>б) сходство подписей нескольких разных лиц. Это </a:t>
            </a:r>
            <a:r>
              <a:rPr lang="ru-RU" sz="1800" dirty="0" smtClean="0"/>
              <a:t>обрат­ный </a:t>
            </a:r>
            <a:r>
              <a:rPr lang="ru-RU" sz="1800" dirty="0"/>
              <a:t>случай, но он тоже встречается на практике, </a:t>
            </a:r>
            <a:r>
              <a:rPr lang="ru-RU" sz="1800" dirty="0" smtClean="0"/>
              <a:t>ког­да </a:t>
            </a:r>
            <a:r>
              <a:rPr lang="ru-RU" sz="1800" dirty="0"/>
              <a:t>одно и то же лицо (например, кассир) </a:t>
            </a:r>
            <a:r>
              <a:rPr lang="ru-RU" sz="1800" dirty="0" smtClean="0"/>
              <a:t>подделывает много </a:t>
            </a:r>
            <a:r>
              <a:rPr lang="ru-RU" sz="1800" dirty="0"/>
              <a:t>подписей.</a:t>
            </a:r>
          </a:p>
          <a:p>
            <a:pPr marL="0" indent="0">
              <a:buNone/>
            </a:pPr>
            <a:r>
              <a:rPr lang="ru-RU" sz="1800" dirty="0"/>
              <a:t>3.  Подделка штампов и печатей</a:t>
            </a:r>
            <a:r>
              <a:rPr lang="ru-RU" sz="1800" dirty="0" smtClean="0"/>
              <a:t>. Грубые подделки можно </a:t>
            </a:r>
            <a:r>
              <a:rPr lang="ru-RU" sz="1800" dirty="0"/>
              <a:t>выявить по отклонениям от настоящих оттисков, </a:t>
            </a:r>
            <a:r>
              <a:rPr lang="ru-RU" sz="1800" dirty="0" smtClean="0"/>
              <a:t>но в </a:t>
            </a:r>
            <a:r>
              <a:rPr lang="ru-RU" sz="1800" dirty="0"/>
              <a:t>более сложных случаях возможно и привлечение </a:t>
            </a:r>
            <a:r>
              <a:rPr lang="ru-RU" sz="1800" dirty="0" smtClean="0"/>
              <a:t>экспер­тов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smtClean="0"/>
              <a:t>     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835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95736" y="332656"/>
            <a:ext cx="6768752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b="1" dirty="0"/>
              <a:t>1 . Оптимизация методов </a:t>
            </a:r>
            <a:r>
              <a:rPr lang="ru-RU" altLang="ru-RU" sz="1800" b="1" dirty="0" smtClean="0"/>
              <a:t>проверки </a:t>
            </a:r>
            <a:r>
              <a:rPr lang="ru-RU" altLang="ru-RU" sz="1800" b="1" dirty="0"/>
              <a:t>исходных </a:t>
            </a:r>
            <a:r>
              <a:rPr lang="ru-RU" altLang="ru-RU" sz="1800" b="1" dirty="0" smtClean="0"/>
              <a:t>данных.</a:t>
            </a:r>
          </a:p>
          <a:p>
            <a:pPr marL="0" indent="0" algn="just">
              <a:buNone/>
            </a:pPr>
            <a:r>
              <a:rPr lang="en-US" altLang="ru-RU" sz="1800" dirty="0" smtClean="0"/>
              <a:t>        </a:t>
            </a:r>
            <a:r>
              <a:rPr lang="ru-RU" altLang="ru-RU" sz="1800" dirty="0" smtClean="0"/>
              <a:t>Проблемы </a:t>
            </a:r>
            <a:r>
              <a:rPr lang="ru-RU" altLang="ru-RU" sz="1800" dirty="0"/>
              <a:t>научной классификации методов </a:t>
            </a:r>
            <a:r>
              <a:rPr lang="ru-RU" altLang="ru-RU" sz="1800" dirty="0" smtClean="0"/>
              <a:t>финансо­вого </a:t>
            </a:r>
            <a:r>
              <a:rPr lang="ru-RU" altLang="ru-RU" sz="1800" dirty="0"/>
              <a:t>контроля и углубленного аудита активно обсуждались </a:t>
            </a:r>
          </a:p>
          <a:p>
            <a:pPr marL="0" indent="0" algn="just">
              <a:buNone/>
            </a:pPr>
            <a:r>
              <a:rPr lang="ru-RU" altLang="ru-RU" sz="1800" dirty="0"/>
              <a:t>в трудах зарубежных и отечественных авторов. Среди них </a:t>
            </a:r>
          </a:p>
          <a:p>
            <a:pPr marL="0" indent="0" algn="just">
              <a:buNone/>
            </a:pPr>
            <a:r>
              <a:rPr lang="ru-RU" altLang="ru-RU" sz="1800" dirty="0"/>
              <a:t>можно особо выделить исследования ученых — F. Адамса, </a:t>
            </a:r>
          </a:p>
          <a:p>
            <a:pPr marL="0" indent="0" algn="just">
              <a:buNone/>
            </a:pPr>
            <a:r>
              <a:rPr lang="ru-RU" altLang="ru-RU" sz="1800" dirty="0"/>
              <a:t>Р.А. </a:t>
            </a:r>
            <a:r>
              <a:rPr lang="ru-RU" altLang="ru-RU" sz="1800" dirty="0" err="1"/>
              <a:t>Алборова</a:t>
            </a:r>
            <a:r>
              <a:rPr lang="ru-RU" altLang="ru-RU" sz="1800" dirty="0"/>
              <a:t>, В.Д. Андреева, Э.А. </a:t>
            </a:r>
            <a:r>
              <a:rPr lang="ru-RU" altLang="ru-RU" sz="1800" dirty="0" err="1"/>
              <a:t>Аренса</a:t>
            </a:r>
            <a:r>
              <a:rPr lang="ru-RU" altLang="ru-RU" sz="1800" dirty="0"/>
              <a:t>, X. Андерсона,</a:t>
            </a:r>
          </a:p>
          <a:p>
            <a:pPr marL="0" indent="0" algn="just">
              <a:buNone/>
            </a:pPr>
            <a:r>
              <a:rPr lang="ru-RU" altLang="ru-RU" sz="1800" dirty="0"/>
              <a:t>Н.П. Барышникова, И.А. </a:t>
            </a:r>
            <a:r>
              <a:rPr lang="ru-RU" altLang="ru-RU" sz="1800" dirty="0" err="1" smtClean="0"/>
              <a:t>Белобжецкого</a:t>
            </a:r>
            <a:r>
              <a:rPr lang="ru-RU" altLang="ru-RU" sz="1800" dirty="0"/>
              <a:t> </a:t>
            </a:r>
            <a:r>
              <a:rPr lang="ru-RU" altLang="ru-RU" sz="1800" dirty="0" smtClean="0"/>
              <a:t>и </a:t>
            </a:r>
            <a:r>
              <a:rPr lang="ru-RU" altLang="ru-RU" sz="1800" dirty="0"/>
              <a:t>др. </a:t>
            </a:r>
            <a:endParaRPr lang="en-US" altLang="ru-RU" sz="1800" dirty="0" smtClean="0"/>
          </a:p>
          <a:p>
            <a:pPr marL="0" indent="0" algn="just">
              <a:buNone/>
            </a:pPr>
            <a:r>
              <a:rPr lang="en-US" altLang="ru-RU" sz="1800" dirty="0"/>
              <a:t> </a:t>
            </a:r>
            <a:r>
              <a:rPr lang="en-US" altLang="ru-RU" sz="1800" dirty="0" smtClean="0"/>
              <a:t>      </a:t>
            </a:r>
            <a:r>
              <a:rPr lang="ru-RU" altLang="ru-RU" sz="1800" dirty="0" smtClean="0"/>
              <a:t>Практически </a:t>
            </a:r>
            <a:r>
              <a:rPr lang="ru-RU" altLang="ru-RU" sz="1800" dirty="0"/>
              <a:t>все они отмечают и признают, что любой 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проверяющий </a:t>
            </a:r>
            <a:r>
              <a:rPr lang="ru-RU" altLang="ru-RU" sz="1800" dirty="0"/>
              <a:t>тем успешнее </a:t>
            </a:r>
            <a:r>
              <a:rPr lang="ru-RU" altLang="ru-RU" sz="1800" dirty="0" err="1" smtClean="0"/>
              <a:t>достигае</a:t>
            </a:r>
            <a:r>
              <a:rPr lang="en-US" altLang="ru-RU" sz="1800" dirty="0" smtClean="0"/>
              <a:t>n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своих целей, чем он </a:t>
            </a:r>
            <a:r>
              <a:rPr lang="ru-RU" altLang="ru-RU" sz="1800" dirty="0" smtClean="0"/>
              <a:t>более </a:t>
            </a:r>
            <a:r>
              <a:rPr lang="ru-RU" altLang="ru-RU" sz="1800" dirty="0"/>
              <a:t>удачно сочетает в своей работе различные методы и </a:t>
            </a:r>
            <a:r>
              <a:rPr lang="ru-RU" altLang="ru-RU" sz="1800" dirty="0" smtClean="0"/>
              <a:t>приемы </a:t>
            </a:r>
            <a:r>
              <a:rPr lang="ru-RU" altLang="ru-RU" sz="1800" dirty="0"/>
              <a:t>контроля. Следовательно, добротное знание </a:t>
            </a:r>
            <a:r>
              <a:rPr lang="ru-RU" altLang="ru-RU" sz="1800" dirty="0" smtClean="0"/>
              <a:t>основ­ных </a:t>
            </a:r>
            <a:r>
              <a:rPr lang="ru-RU" altLang="ru-RU" sz="1800" dirty="0"/>
              <a:t>методов и приемов существе! </a:t>
            </a:r>
            <a:r>
              <a:rPr lang="ru-RU" altLang="ru-RU" sz="1800" dirty="0" err="1"/>
              <a:t>шо</a:t>
            </a:r>
            <a:r>
              <a:rPr lang="ru-RU" altLang="ru-RU" sz="1800" dirty="0"/>
              <a:t> повышает </a:t>
            </a:r>
            <a:r>
              <a:rPr lang="ru-RU" altLang="ru-RU" sz="1800" dirty="0" smtClean="0"/>
              <a:t>эффективность </a:t>
            </a:r>
            <a:r>
              <a:rPr lang="ru-RU" altLang="ru-RU" sz="1800" dirty="0"/>
              <a:t>контрольно-аудиторской деятельности и объективность </a:t>
            </a:r>
            <a:r>
              <a:rPr lang="ru-RU" altLang="ru-RU" sz="1800" dirty="0" smtClean="0"/>
              <a:t>критериев </a:t>
            </a:r>
            <a:r>
              <a:rPr lang="ru-RU" altLang="ru-RU" sz="1800" dirty="0"/>
              <a:t>оценки источников информации.</a:t>
            </a:r>
          </a:p>
          <a:p>
            <a:pPr marL="0" indent="0" algn="just">
              <a:buNone/>
            </a:pPr>
            <a:r>
              <a:rPr lang="en-US" altLang="ru-RU" sz="1800" dirty="0" smtClean="0"/>
              <a:t>       </a:t>
            </a:r>
            <a:r>
              <a:rPr lang="ru-RU" altLang="ru-RU" sz="1800" dirty="0" smtClean="0"/>
              <a:t>Так</a:t>
            </a:r>
            <a:r>
              <a:rPr lang="ru-RU" altLang="ru-RU" sz="1800" dirty="0"/>
              <a:t>, инвентаризация по классификации Ф. Беста — это, </a:t>
            </a:r>
          </a:p>
          <a:p>
            <a:pPr marL="0" indent="0" algn="just">
              <a:buNone/>
            </a:pPr>
            <a:r>
              <a:rPr lang="ru-RU" altLang="ru-RU" sz="1800" dirty="0"/>
              <a:t>безусловно, методический прием последующего </a:t>
            </a:r>
            <a:r>
              <a:rPr lang="ru-RU" altLang="ru-RU" sz="1800" dirty="0" smtClean="0"/>
              <a:t>фактического </a:t>
            </a:r>
            <a:r>
              <a:rPr lang="ru-RU" altLang="ru-RU" sz="1800" dirty="0"/>
              <a:t>контроля (причем один из важнейших приемов </a:t>
            </a:r>
            <a:r>
              <a:rPr lang="ru-RU" altLang="ru-RU" sz="1800" dirty="0" smtClean="0"/>
              <a:t>данного </a:t>
            </a:r>
            <a:r>
              <a:rPr lang="ru-RU" altLang="ru-RU" sz="1800" dirty="0"/>
              <a:t>типа, упоминавшийся и подробно описанный еще Лукой </a:t>
            </a:r>
          </a:p>
          <a:p>
            <a:pPr marL="0" indent="0" algn="just">
              <a:buNone/>
            </a:pPr>
            <a:r>
              <a:rPr lang="ru-RU" altLang="ru-RU" sz="1800" dirty="0" err="1"/>
              <a:t>Пачоли</a:t>
            </a:r>
            <a:r>
              <a:rPr lang="ru-RU" altLang="ru-RU" sz="1800" dirty="0"/>
              <a:t>). </a:t>
            </a:r>
            <a:endParaRPr lang="fr-CA" altLang="ru-RU" sz="1800" dirty="0" smtClean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493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3" y="5013176"/>
            <a:ext cx="10493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691680" y="188640"/>
            <a:ext cx="7272808" cy="6669360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altLang="ru-RU" sz="1800" dirty="0" smtClean="0">
                <a:solidFill>
                  <a:prstClr val="black"/>
                </a:solidFill>
              </a:rPr>
              <a:t>Но современная </a:t>
            </a:r>
            <a:r>
              <a:rPr lang="ru-RU" altLang="ru-RU" sz="1800" dirty="0">
                <a:solidFill>
                  <a:prstClr val="black"/>
                </a:solidFill>
              </a:rPr>
              <a:t>инвентаризация сопровождается </a:t>
            </a:r>
            <a:r>
              <a:rPr lang="ru-RU" altLang="ru-RU" sz="1800" dirty="0" smtClean="0">
                <a:solidFill>
                  <a:prstClr val="black"/>
                </a:solidFill>
              </a:rPr>
              <a:t>сопоставлением</a:t>
            </a:r>
            <a:r>
              <a:rPr lang="ru-RU" altLang="ru-RU" sz="1800" dirty="0">
                <a:solidFill>
                  <a:prstClr val="black"/>
                </a:solidFill>
              </a:rPr>
              <a:t>:</a:t>
            </a:r>
          </a:p>
          <a:p>
            <a:pPr marL="0" lvl="0" indent="0" algn="just"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а) ряда документов (например, приказа о ее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проведении,различных</a:t>
            </a:r>
            <a:r>
              <a:rPr lang="ru-RU" altLang="ru-RU" sz="1800" dirty="0" smtClean="0">
                <a:solidFill>
                  <a:prstClr val="black"/>
                </a:solidFill>
              </a:rPr>
              <a:t> </a:t>
            </a:r>
            <a:r>
              <a:rPr lang="ru-RU" altLang="ru-RU" sz="1800" dirty="0">
                <a:solidFill>
                  <a:prstClr val="black"/>
                </a:solidFill>
              </a:rPr>
              <a:t>расписок материально ответственных лиц, </a:t>
            </a:r>
            <a:r>
              <a:rPr lang="ru-RU" altLang="ru-RU" sz="1800" dirty="0" smtClean="0">
                <a:solidFill>
                  <a:prstClr val="black"/>
                </a:solidFill>
              </a:rPr>
              <a:t>инвентарной </a:t>
            </a:r>
            <a:r>
              <a:rPr lang="ru-RU" altLang="ru-RU" sz="1800" dirty="0">
                <a:solidFill>
                  <a:prstClr val="black"/>
                </a:solidFill>
              </a:rPr>
              <a:t>описи, сличительной ведомости и др.);</a:t>
            </a:r>
          </a:p>
          <a:p>
            <a:pPr marL="0" lvl="0" indent="0" algn="just"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б) специальных и аналитических расчетов (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например,расчетов</a:t>
            </a:r>
            <a:r>
              <a:rPr lang="ru-RU" altLang="ru-RU" sz="1800" dirty="0" smtClean="0">
                <a:solidFill>
                  <a:prstClr val="black"/>
                </a:solidFill>
              </a:rPr>
              <a:t> </a:t>
            </a:r>
            <a:r>
              <a:rPr lang="ru-RU" altLang="ru-RU" sz="1800" dirty="0">
                <a:solidFill>
                  <a:prstClr val="black"/>
                </a:solidFill>
              </a:rPr>
              <a:t>пересортицы, суммовых разниц, потерь в </a:t>
            </a:r>
            <a:r>
              <a:rPr lang="ru-RU" altLang="ru-RU" sz="1800" dirty="0" smtClean="0">
                <a:solidFill>
                  <a:prstClr val="black"/>
                </a:solidFill>
              </a:rPr>
              <a:t>пределах </a:t>
            </a:r>
            <a:r>
              <a:rPr lang="ru-RU" altLang="ru-RU" sz="1800" dirty="0">
                <a:solidFill>
                  <a:prstClr val="black"/>
                </a:solidFill>
              </a:rPr>
              <a:t>норм естественной убыли);</a:t>
            </a:r>
          </a:p>
          <a:p>
            <a:pPr marL="0" lvl="0" indent="0" algn="just"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в) системных бухгалтерских записей, отражающих </a:t>
            </a:r>
            <a:r>
              <a:rPr lang="ru-RU" altLang="ru-RU" sz="1800" dirty="0" smtClean="0">
                <a:solidFill>
                  <a:prstClr val="black"/>
                </a:solidFill>
              </a:rPr>
              <a:t>промежуточные </a:t>
            </a:r>
            <a:r>
              <a:rPr lang="ru-RU" altLang="ru-RU" sz="1800" dirty="0">
                <a:solidFill>
                  <a:prstClr val="black"/>
                </a:solidFill>
              </a:rPr>
              <a:t>и окончательные результаты </a:t>
            </a:r>
            <a:r>
              <a:rPr lang="ru-RU" altLang="ru-RU" sz="1800" dirty="0" smtClean="0">
                <a:solidFill>
                  <a:prstClr val="black"/>
                </a:solidFill>
              </a:rPr>
              <a:t>инвентари­зации</a:t>
            </a:r>
            <a:r>
              <a:rPr lang="ru-RU" altLang="ru-RU" sz="1800" dirty="0">
                <a:solidFill>
                  <a:prstClr val="black"/>
                </a:solidFill>
              </a:rPr>
              <a:t>;</a:t>
            </a:r>
          </a:p>
          <a:p>
            <a:pPr marL="0" lvl="0" indent="0" algn="just"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г) ряда заключительных документов, например, по </a:t>
            </a:r>
            <a:r>
              <a:rPr lang="ru-RU" altLang="ru-RU" sz="1800" dirty="0" smtClean="0">
                <a:solidFill>
                  <a:prstClr val="black"/>
                </a:solidFill>
              </a:rPr>
              <a:t>передаче </a:t>
            </a:r>
            <a:r>
              <a:rPr lang="ru-RU" altLang="ru-RU" sz="1800" dirty="0">
                <a:solidFill>
                  <a:prstClr val="black"/>
                </a:solidFill>
              </a:rPr>
              <a:t>материалов инвентаризации в </a:t>
            </a:r>
            <a:r>
              <a:rPr lang="ru-RU" altLang="ru-RU" sz="1800" dirty="0" smtClean="0">
                <a:solidFill>
                  <a:prstClr val="black"/>
                </a:solidFill>
              </a:rPr>
              <a:t>правоохранительные </a:t>
            </a:r>
            <a:r>
              <a:rPr lang="ru-RU" altLang="ru-RU" sz="1800" dirty="0">
                <a:solidFill>
                  <a:prstClr val="black"/>
                </a:solidFill>
              </a:rPr>
              <a:t>органы на предмет взыскания задолженности по </a:t>
            </a:r>
            <a:r>
              <a:rPr lang="ru-RU" altLang="ru-RU" sz="1800" dirty="0" smtClean="0">
                <a:solidFill>
                  <a:prstClr val="black"/>
                </a:solidFill>
              </a:rPr>
              <a:t>недочетам</a:t>
            </a:r>
            <a:r>
              <a:rPr lang="ru-RU" altLang="ru-RU" sz="1800" dirty="0">
                <a:solidFill>
                  <a:prstClr val="black"/>
                </a:solidFill>
              </a:rPr>
              <a:t>, растратам и </a:t>
            </a:r>
            <a:r>
              <a:rPr lang="ru-RU" altLang="ru-RU" sz="1800" dirty="0" smtClean="0">
                <a:solidFill>
                  <a:prstClr val="black"/>
                </a:solidFill>
              </a:rPr>
              <a:t>хищениям</a:t>
            </a:r>
            <a:r>
              <a:rPr lang="ru-RU" altLang="ru-RU" sz="1800" dirty="0">
                <a:solidFill>
                  <a:prstClr val="black"/>
                </a:solidFill>
              </a:rPr>
              <a:t>, и пр. Поэтому состояние самой </a:t>
            </a:r>
            <a:r>
              <a:rPr lang="ru-RU" altLang="ru-RU" sz="1800" dirty="0" err="1">
                <a:solidFill>
                  <a:prstClr val="black"/>
                </a:solidFill>
              </a:rPr>
              <a:t>инвен</a:t>
            </a:r>
            <a:r>
              <a:rPr lang="ru-RU" altLang="ru-RU" sz="1800" dirty="0">
                <a:solidFill>
                  <a:prstClr val="black"/>
                </a:solidFill>
              </a:rPr>
              <a:t> </a:t>
            </a:r>
            <a:r>
              <a:rPr lang="ru-RU" altLang="ru-RU" sz="1800" dirty="0" err="1">
                <a:solidFill>
                  <a:prstClr val="black"/>
                </a:solidFill>
              </a:rPr>
              <a:t>таризационной</a:t>
            </a:r>
            <a:r>
              <a:rPr lang="ru-RU" altLang="ru-RU" sz="1800" dirty="0">
                <a:solidFill>
                  <a:prstClr val="black"/>
                </a:solidFill>
              </a:rPr>
              <a:t> работы у </a:t>
            </a:r>
            <a:r>
              <a:rPr lang="ru-RU" altLang="ru-RU" sz="1800" dirty="0" smtClean="0">
                <a:solidFill>
                  <a:prstClr val="black"/>
                </a:solidFill>
              </a:rPr>
              <a:t>клиента </a:t>
            </a:r>
            <a:r>
              <a:rPr lang="ru-RU" altLang="ru-RU" sz="1800" dirty="0">
                <a:solidFill>
                  <a:prstClr val="black"/>
                </a:solidFill>
              </a:rPr>
              <a:t>аудиторы проверяют главным образом по </a:t>
            </a:r>
            <a:r>
              <a:rPr lang="ru-RU" altLang="ru-RU" sz="1800" dirty="0" smtClean="0">
                <a:solidFill>
                  <a:prstClr val="black"/>
                </a:solidFill>
              </a:rPr>
              <a:t>указанным документам </a:t>
            </a:r>
            <a:r>
              <a:rPr lang="ru-RU" altLang="ru-RU" sz="1800" dirty="0">
                <a:solidFill>
                  <a:prstClr val="black"/>
                </a:solidFill>
              </a:rPr>
              <a:t>и расчетам, то есть с помощью методических </a:t>
            </a:r>
          </a:p>
          <a:p>
            <a:pPr marL="0" lvl="0" indent="0" algn="just"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приемов документального контроля, аналитических и иных </a:t>
            </a:r>
            <a:r>
              <a:rPr lang="ru-RU" altLang="ru-RU" sz="1800" dirty="0" smtClean="0">
                <a:solidFill>
                  <a:prstClr val="black"/>
                </a:solidFill>
              </a:rPr>
              <a:t>расчетов</a:t>
            </a:r>
            <a:r>
              <a:rPr lang="ru-RU" altLang="ru-RU" sz="1800" dirty="0">
                <a:solidFill>
                  <a:prstClr val="black"/>
                </a:solidFill>
              </a:rPr>
              <a:t>. И только в необходимых случаях аудиторы </a:t>
            </a:r>
            <a:r>
              <a:rPr lang="ru-RU" altLang="ru-RU" sz="1800" dirty="0" smtClean="0">
                <a:solidFill>
                  <a:prstClr val="black"/>
                </a:solidFill>
              </a:rPr>
              <a:t>счита­ют </a:t>
            </a:r>
            <a:r>
              <a:rPr lang="ru-RU" altLang="ru-RU" sz="1800" dirty="0">
                <a:solidFill>
                  <a:prstClr val="black"/>
                </a:solidFill>
              </a:rPr>
              <a:t>возможным и целесообразным дополнить эти приемы еще </a:t>
            </a:r>
            <a:r>
              <a:rPr lang="ru-RU" altLang="ru-RU" sz="1800" dirty="0" smtClean="0">
                <a:solidFill>
                  <a:prstClr val="black"/>
                </a:solidFill>
              </a:rPr>
              <a:t>и </a:t>
            </a:r>
            <a:r>
              <a:rPr lang="ru-RU" altLang="ru-RU" sz="1800" dirty="0">
                <a:solidFill>
                  <a:prstClr val="black"/>
                </a:solidFill>
              </a:rPr>
              <a:t>методическими приемами фактического контроля. В </a:t>
            </a:r>
            <a:r>
              <a:rPr lang="ru-RU" altLang="ru-RU" sz="1800" dirty="0" smtClean="0">
                <a:solidFill>
                  <a:prstClr val="black"/>
                </a:solidFill>
              </a:rPr>
              <a:t>этих случаях </a:t>
            </a:r>
            <a:r>
              <a:rPr lang="ru-RU" altLang="ru-RU" sz="1800" dirty="0">
                <a:solidFill>
                  <a:prstClr val="black"/>
                </a:solidFill>
              </a:rPr>
              <a:t>они используют приемы перепроверки отдельных </a:t>
            </a:r>
            <a:r>
              <a:rPr lang="ru-RU" altLang="ru-RU" sz="1800" dirty="0" smtClean="0">
                <a:solidFill>
                  <a:prstClr val="black"/>
                </a:solidFill>
              </a:rPr>
              <a:t>позиций </a:t>
            </a:r>
            <a:r>
              <a:rPr lang="ru-RU" altLang="ru-RU" sz="1800" dirty="0">
                <a:solidFill>
                  <a:prstClr val="black"/>
                </a:solidFill>
              </a:rPr>
              <a:t>инвентаризационной описи с помощью </a:t>
            </a:r>
            <a:r>
              <a:rPr lang="ru-RU" altLang="ru-RU" sz="1800" dirty="0" smtClean="0">
                <a:solidFill>
                  <a:prstClr val="black"/>
                </a:solidFill>
              </a:rPr>
              <a:t>контрольного </a:t>
            </a:r>
            <a:r>
              <a:rPr lang="ru-RU" altLang="ru-RU" sz="1800" dirty="0">
                <a:solidFill>
                  <a:prstClr val="black"/>
                </a:solidFill>
              </a:rPr>
              <a:t>пересчета, контрольного сличения, осмотра или </a:t>
            </a:r>
            <a:r>
              <a:rPr lang="ru-RU" altLang="ru-RU" sz="1800" dirty="0" smtClean="0">
                <a:solidFill>
                  <a:prstClr val="black"/>
                </a:solidFill>
              </a:rPr>
              <a:t>обследования </a:t>
            </a:r>
            <a:r>
              <a:rPr lang="ru-RU" altLang="ru-RU" sz="1800" dirty="0">
                <a:solidFill>
                  <a:prstClr val="black"/>
                </a:solidFill>
              </a:rPr>
              <a:t>определенных товарно-материальных ценностей, </a:t>
            </a:r>
            <a:r>
              <a:rPr lang="ru-RU" altLang="ru-RU" sz="1800" dirty="0" smtClean="0">
                <a:solidFill>
                  <a:prstClr val="black"/>
                </a:solidFill>
              </a:rPr>
              <a:t>цен­ных </a:t>
            </a:r>
            <a:r>
              <a:rPr lang="ru-RU" altLang="ru-RU" sz="1800" dirty="0">
                <a:solidFill>
                  <a:prstClr val="black"/>
                </a:solidFill>
              </a:rPr>
              <a:t>бумаг и т.д.</a:t>
            </a:r>
          </a:p>
          <a:p>
            <a:pPr marL="0" lvl="0" indent="0" algn="just">
              <a:buNone/>
            </a:pPr>
            <a:endParaRPr lang="fr-CA" altLang="ru-RU" sz="1800" b="1" dirty="0">
              <a:solidFill>
                <a:prstClr val="black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493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9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564704" y="10429"/>
            <a:ext cx="8579296" cy="6552728"/>
          </a:xfrm>
        </p:spPr>
        <p:txBody>
          <a:bodyPr/>
          <a:lstStyle/>
          <a:p>
            <a:pPr marL="0" indent="0" algn="r">
              <a:buNone/>
            </a:pPr>
            <a:r>
              <a:rPr lang="ru-RU" altLang="ru-RU" sz="1800" dirty="0"/>
              <a:t>На практике аудит финансовой отчетности обычно </a:t>
            </a:r>
            <a:r>
              <a:rPr lang="ru-RU" altLang="ru-RU" sz="1800" dirty="0" smtClean="0"/>
              <a:t>осу­ществляется </a:t>
            </a:r>
            <a:r>
              <a:rPr lang="ru-RU" altLang="ru-RU" sz="1800" dirty="0"/>
              <a:t>спустя несколько месяцев после даты </a:t>
            </a:r>
            <a:r>
              <a:rPr lang="ru-RU" altLang="ru-RU" sz="1800" dirty="0" err="1" smtClean="0"/>
              <a:t>баланса,а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потому инвентаризация кассы </a:t>
            </a:r>
            <a:r>
              <a:rPr lang="ru-RU" altLang="ru-RU" sz="1800" dirty="0" err="1" smtClean="0"/>
              <a:t>внешним,независимым</a:t>
            </a:r>
            <a:r>
              <a:rPr lang="ru-RU" altLang="ru-RU" sz="1800" dirty="0" smtClean="0"/>
              <a:t> аудитором </a:t>
            </a:r>
            <a:r>
              <a:rPr lang="ru-RU" altLang="ru-RU" sz="1800" dirty="0"/>
              <a:t>чаще всего бывает неуместной. Однако и здесь </a:t>
            </a:r>
            <a:r>
              <a:rPr lang="ru-RU" altLang="ru-RU" sz="1800" dirty="0" smtClean="0"/>
              <a:t>возможны </a:t>
            </a:r>
            <a:r>
              <a:rPr lang="ru-RU" altLang="ru-RU" sz="1800" dirty="0"/>
              <a:t>исключения. Например, если по документам </a:t>
            </a:r>
            <a:r>
              <a:rPr lang="ru-RU" altLang="ru-RU" sz="1800" dirty="0" smtClean="0"/>
              <a:t>выявлены </a:t>
            </a:r>
            <a:r>
              <a:rPr lang="ru-RU" altLang="ru-RU" sz="1800" dirty="0"/>
              <a:t>факты излишнего, незаконного списания </a:t>
            </a:r>
            <a:r>
              <a:rPr lang="ru-RU" altLang="ru-RU" sz="1800" dirty="0" smtClean="0"/>
              <a:t>существенных сумм на </a:t>
            </a:r>
            <a:r>
              <a:rPr lang="ru-RU" altLang="ru-RU" sz="1800" dirty="0"/>
              <a:t>кассе, то необходима еще и инвентаризация остатка </a:t>
            </a:r>
            <a:r>
              <a:rPr lang="ru-RU" altLang="ru-RU" sz="1800" dirty="0" smtClean="0"/>
              <a:t>средств </a:t>
            </a:r>
            <a:r>
              <a:rPr lang="ru-RU" altLang="ru-RU" sz="1800" dirty="0"/>
              <a:t>по этой кассе на дачу проверки, а также нужна </a:t>
            </a:r>
            <a:r>
              <a:rPr lang="ru-RU" altLang="ru-RU" sz="1800" dirty="0" smtClean="0"/>
              <a:t>тщательная </a:t>
            </a:r>
            <a:r>
              <a:rPr lang="ru-RU" altLang="ru-RU" sz="1800" dirty="0"/>
              <a:t>проверка движения </a:t>
            </a:r>
            <a:r>
              <a:rPr lang="ru-RU" altLang="ru-RU" sz="1800" dirty="0" smtClean="0"/>
              <a:t>денежных </a:t>
            </a:r>
            <a:r>
              <a:rPr lang="ru-RU" altLang="ru-RU" sz="1800" dirty="0"/>
              <a:t>средств в </a:t>
            </a:r>
            <a:r>
              <a:rPr lang="ru-RU" altLang="ru-RU" sz="1800" dirty="0" err="1" smtClean="0"/>
              <a:t>межинвентаризационный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период. Рассмотренное сочетание приемов документального и </a:t>
            </a:r>
            <a:r>
              <a:rPr lang="ru-RU" altLang="ru-RU" sz="1800" dirty="0" smtClean="0"/>
              <a:t>фактического </a:t>
            </a:r>
            <a:r>
              <a:rPr lang="ru-RU" altLang="ru-RU" sz="1800" dirty="0"/>
              <a:t>контроля в указанных случаях крайне </a:t>
            </a:r>
            <a:r>
              <a:rPr lang="ru-RU" altLang="ru-RU" sz="1800" dirty="0" smtClean="0"/>
              <a:t>необхо­димо</a:t>
            </a:r>
            <a:r>
              <a:rPr lang="ru-RU" altLang="ru-RU" sz="1800" dirty="0"/>
              <a:t>, чтобы документально подтвердить отсутствие в кассе </a:t>
            </a:r>
            <a:r>
              <a:rPr lang="ru-RU" altLang="ru-RU" sz="1800" dirty="0" smtClean="0"/>
              <a:t>излишков </a:t>
            </a:r>
            <a:r>
              <a:rPr lang="ru-RU" altLang="ru-RU" sz="1800" dirty="0"/>
              <a:t>денег как результата ошибочного списания таких </a:t>
            </a:r>
            <a:r>
              <a:rPr lang="ru-RU" altLang="ru-RU" sz="1800" dirty="0" smtClean="0"/>
              <a:t>сумм</a:t>
            </a:r>
            <a:r>
              <a:rPr lang="ru-RU" altLang="ru-RU" sz="1800" dirty="0"/>
              <a:t>. Дело в том, что при наличии таких излишков (если они </a:t>
            </a:r>
            <a:r>
              <a:rPr lang="ru-RU" altLang="ru-RU" sz="1800" dirty="0" smtClean="0"/>
              <a:t>не </a:t>
            </a:r>
            <a:r>
              <a:rPr lang="ru-RU" altLang="ru-RU" sz="1800" dirty="0"/>
              <a:t>превышают определенных разумных размеров) </a:t>
            </a:r>
            <a:r>
              <a:rPr lang="ru-RU" altLang="ru-RU" sz="1800" dirty="0" smtClean="0"/>
              <a:t>соответствующие </a:t>
            </a:r>
            <a:r>
              <a:rPr lang="ru-RU" altLang="ru-RU" sz="1800" dirty="0"/>
              <a:t>денежные средства следует немедленно </a:t>
            </a:r>
            <a:r>
              <a:rPr lang="ru-RU" altLang="ru-RU" sz="1800" dirty="0" smtClean="0"/>
              <a:t>оприходовать </a:t>
            </a:r>
            <a:r>
              <a:rPr lang="ru-RU" altLang="ru-RU" sz="1800" dirty="0"/>
              <a:t>по кассе и отразить факт и сумму излишков в </a:t>
            </a:r>
            <a:r>
              <a:rPr lang="ru-RU" altLang="ru-RU" sz="1800" dirty="0" smtClean="0"/>
              <a:t>систем­ных бухгалтерских записях. Но правоохранительные органы и </a:t>
            </a:r>
            <a:r>
              <a:rPr lang="ru-RU" altLang="ru-RU" sz="1800" dirty="0"/>
              <a:t>суды (при отсутствии, кроме выявленного </a:t>
            </a:r>
            <a:r>
              <a:rPr lang="ru-RU" altLang="ru-RU" sz="1800" dirty="0" smtClean="0"/>
              <a:t>материального подлога</a:t>
            </a:r>
            <a:r>
              <a:rPr lang="ru-RU" altLang="ru-RU" sz="1800" dirty="0"/>
              <a:t>, других отягчающих обстоятельств, а также при </a:t>
            </a:r>
            <a:r>
              <a:rPr lang="ru-RU" altLang="ru-RU" sz="1800" dirty="0" smtClean="0"/>
              <a:t>обнаруженных </a:t>
            </a:r>
            <a:r>
              <a:rPr lang="ru-RU" altLang="ru-RU" sz="1800" dirty="0"/>
              <a:t>излишках денежной наличности в кассе на </a:t>
            </a:r>
            <a:r>
              <a:rPr lang="ru-RU" altLang="ru-RU" sz="1800" dirty="0" smtClean="0"/>
              <a:t>со­ответствующую </a:t>
            </a:r>
            <a:r>
              <a:rPr lang="ru-RU" altLang="ru-RU" sz="1800" dirty="0"/>
              <a:t>сумму) могут инкриминировать </a:t>
            </a:r>
            <a:r>
              <a:rPr lang="ru-RU" altLang="ru-RU" sz="1800" dirty="0" smtClean="0"/>
              <a:t>виновному персоналу </a:t>
            </a:r>
            <a:r>
              <a:rPr lang="ru-RU" altLang="ru-RU" sz="1800" dirty="0"/>
              <a:t>не хищения, а лишь халатность или </a:t>
            </a:r>
            <a:r>
              <a:rPr lang="ru-RU" altLang="ru-RU" sz="1800" dirty="0" smtClean="0"/>
              <a:t>злоупотребле­ние </a:t>
            </a:r>
            <a:r>
              <a:rPr lang="ru-RU" altLang="ru-RU" sz="1800" dirty="0"/>
              <a:t>служебным </a:t>
            </a:r>
            <a:r>
              <a:rPr lang="ru-RU" altLang="ru-RU" sz="1800" dirty="0" smtClean="0"/>
              <a:t>положением. Таким </a:t>
            </a:r>
            <a:r>
              <a:rPr lang="ru-RU" altLang="ru-RU" sz="1800" dirty="0"/>
              <a:t>образом, методические приемы документального </a:t>
            </a:r>
            <a:r>
              <a:rPr lang="ru-RU" altLang="ru-RU" sz="1800" dirty="0" smtClean="0"/>
              <a:t>контроля </a:t>
            </a:r>
            <a:r>
              <a:rPr lang="ru-RU" altLang="ru-RU" sz="1800" dirty="0"/>
              <a:t>и методические приемы фактического контроля на </a:t>
            </a:r>
          </a:p>
          <a:p>
            <a:pPr marL="0" indent="0" algn="r">
              <a:buNone/>
            </a:pPr>
            <a:r>
              <a:rPr lang="ru-RU" altLang="ru-RU" sz="1800" dirty="0"/>
              <a:t>практике связаны. А рассматриваемые здесь их </a:t>
            </a:r>
            <a:r>
              <a:rPr lang="ru-RU" altLang="ru-RU" sz="1800" dirty="0" smtClean="0"/>
              <a:t>разграничения </a:t>
            </a:r>
            <a:r>
              <a:rPr lang="ru-RU" altLang="ru-RU" sz="1800" dirty="0"/>
              <a:t>продиктованы дидактическими целями.</a:t>
            </a:r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0598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835696" y="260648"/>
            <a:ext cx="7191587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700" dirty="0"/>
              <a:t>Многие приемы фактического контроля требуют </a:t>
            </a:r>
            <a:r>
              <a:rPr lang="ru-RU" altLang="ru-RU" sz="1700" dirty="0" smtClean="0"/>
              <a:t>тако­го </a:t>
            </a:r>
            <a:r>
              <a:rPr lang="ru-RU" altLang="ru-RU" sz="1700" dirty="0"/>
              <a:t>обязательного условия их эффективного осуществления, </a:t>
            </a:r>
            <a:r>
              <a:rPr lang="ru-RU" altLang="ru-RU" sz="1700" dirty="0" smtClean="0"/>
              <a:t>как </a:t>
            </a:r>
            <a:r>
              <a:rPr lang="ru-RU" altLang="ru-RU" sz="1700" dirty="0"/>
              <a:t>внезапность проверки. Некоторые из них </a:t>
            </a:r>
            <a:r>
              <a:rPr lang="ru-RU" altLang="ru-RU" sz="1700" dirty="0" smtClean="0"/>
              <a:t>используются как </a:t>
            </a:r>
            <a:r>
              <a:rPr lang="ru-RU" altLang="ru-RU" sz="1700" dirty="0"/>
              <a:t>составные системообразующие элементы </a:t>
            </a:r>
            <a:r>
              <a:rPr lang="ru-RU" altLang="ru-RU" sz="1700" dirty="0" smtClean="0"/>
              <a:t>внутрихозяйс­твенного </a:t>
            </a:r>
            <a:r>
              <a:rPr lang="ru-RU" altLang="ru-RU" sz="1700" dirty="0"/>
              <a:t>контроля, существенно усиливая или даже </a:t>
            </a:r>
            <a:r>
              <a:rPr lang="ru-RU" altLang="ru-RU" sz="1700" dirty="0" smtClean="0"/>
              <a:t>допол­няя </a:t>
            </a:r>
            <a:r>
              <a:rPr lang="ru-RU" altLang="ru-RU" sz="1700" dirty="0"/>
              <a:t>контрольные функции бухгалтерского учета. Именно в </a:t>
            </a:r>
          </a:p>
          <a:p>
            <a:pPr marL="0" indent="0">
              <a:buNone/>
            </a:pPr>
            <a:r>
              <a:rPr lang="ru-RU" altLang="ru-RU" sz="1700" dirty="0"/>
              <a:t>этом качестве они чаще всего рассматриваются, исследуются </a:t>
            </a:r>
            <a:r>
              <a:rPr lang="ru-RU" altLang="ru-RU" sz="1700" dirty="0" smtClean="0"/>
              <a:t>и используются </a:t>
            </a:r>
            <a:r>
              <a:rPr lang="ru-RU" altLang="ru-RU" sz="1700" dirty="0"/>
              <a:t>внешними контролерами и независимыми </a:t>
            </a:r>
            <a:r>
              <a:rPr lang="ru-RU" altLang="ru-RU" sz="1700" dirty="0" smtClean="0"/>
              <a:t>аудиторами</a:t>
            </a:r>
            <a:r>
              <a:rPr lang="ru-RU" altLang="ru-RU" sz="1700" dirty="0"/>
              <a:t>. Но проверяющие должны помнить, что </a:t>
            </a:r>
            <a:r>
              <a:rPr lang="ru-RU" altLang="ru-RU" sz="1700" dirty="0" smtClean="0"/>
              <a:t>эконо­мические </a:t>
            </a:r>
            <a:r>
              <a:rPr lang="ru-RU" altLang="ru-RU" sz="1700" dirty="0"/>
              <a:t>субъекты могут самостоятельно разрабатывать и </a:t>
            </a:r>
            <a:r>
              <a:rPr lang="ru-RU" altLang="ru-RU" sz="1700" dirty="0" smtClean="0"/>
              <a:t>осуществлять </a:t>
            </a:r>
            <a:r>
              <a:rPr lang="ru-RU" altLang="ru-RU" sz="1700" dirty="0"/>
              <a:t>свою учетную политику. Они вправе </a:t>
            </a:r>
            <a:r>
              <a:rPr lang="ru-RU" altLang="ru-RU" sz="1700" dirty="0" smtClean="0"/>
              <a:t>конструировать </a:t>
            </a:r>
            <a:r>
              <a:rPr lang="ru-RU" altLang="ru-RU" sz="1700" dirty="0"/>
              <a:t>из различных элементов такую систему </a:t>
            </a:r>
            <a:r>
              <a:rPr lang="ru-RU" altLang="ru-RU" sz="1700" dirty="0" smtClean="0"/>
              <a:t>внутрихозяйственного </a:t>
            </a:r>
            <a:r>
              <a:rPr lang="ru-RU" altLang="ru-RU" sz="1700" dirty="0"/>
              <a:t>контроля, которая выполняет свои функции и </a:t>
            </a:r>
            <a:r>
              <a:rPr lang="ru-RU" altLang="ru-RU" sz="1700" dirty="0" err="1" smtClean="0"/>
              <a:t>обес</a:t>
            </a:r>
            <a:r>
              <a:rPr lang="ru-RU" altLang="ru-RU" sz="1700" dirty="0" smtClean="0"/>
              <a:t>-­</a:t>
            </a:r>
            <a:endParaRPr lang="ru-RU" altLang="ru-RU" sz="1700" dirty="0"/>
          </a:p>
          <a:p>
            <a:pPr marL="0" indent="0">
              <a:buNone/>
            </a:pPr>
            <a:r>
              <a:rPr lang="ru-RU" altLang="ru-RU" sz="1700" dirty="0" err="1"/>
              <a:t>печивает</a:t>
            </a:r>
            <a:r>
              <a:rPr lang="ru-RU" altLang="ru-RU" sz="1700" dirty="0"/>
              <a:t> управляющую систему информацией, необходимой </a:t>
            </a:r>
            <a:r>
              <a:rPr lang="ru-RU" altLang="ru-RU" sz="1700" dirty="0" smtClean="0"/>
              <a:t>для </a:t>
            </a:r>
            <a:r>
              <a:rPr lang="ru-RU" altLang="ru-RU" sz="1700" dirty="0"/>
              <a:t>принятия решений, при относительной дешевизне </a:t>
            </a:r>
            <a:r>
              <a:rPr lang="ru-RU" altLang="ru-RU" sz="1700" dirty="0" smtClean="0"/>
              <a:t>контроля</a:t>
            </a:r>
            <a:r>
              <a:rPr lang="ru-RU" altLang="ru-RU" sz="1700" dirty="0"/>
              <a:t>, а поэтому на практике далеко не все перечисленные </a:t>
            </a:r>
            <a:r>
              <a:rPr lang="ru-RU" altLang="ru-RU" sz="1700" dirty="0" smtClean="0"/>
              <a:t>системообразующие </a:t>
            </a:r>
            <a:r>
              <a:rPr lang="ru-RU" altLang="ru-RU" sz="1700" dirty="0"/>
              <a:t>методы и элементы контроля должны </a:t>
            </a:r>
            <a:r>
              <a:rPr lang="ru-RU" altLang="ru-RU" sz="1700" dirty="0" smtClean="0"/>
              <a:t>быть </a:t>
            </a:r>
            <a:r>
              <a:rPr lang="ru-RU" altLang="ru-RU" sz="1700" dirty="0"/>
              <a:t>использованы на проверяемых предприятиях. Помимо аналитических расчетов, в задачу внешних </a:t>
            </a:r>
            <a:r>
              <a:rPr lang="ru-RU" altLang="ru-RU" sz="1700" dirty="0" smtClean="0"/>
              <a:t>кон­тролеров </a:t>
            </a:r>
            <a:r>
              <a:rPr lang="ru-RU" altLang="ru-RU" sz="1700" dirty="0"/>
              <a:t>и </a:t>
            </a:r>
            <a:r>
              <a:rPr lang="ru-RU" altLang="ru-RU" sz="1700" dirty="0" smtClean="0"/>
              <a:t>аудиторов </a:t>
            </a:r>
            <a:r>
              <a:rPr lang="ru-RU" altLang="ru-RU" sz="1700" dirty="0"/>
              <a:t>входит оценка системы </a:t>
            </a:r>
            <a:r>
              <a:rPr lang="ru-RU" altLang="ru-RU" sz="1700" dirty="0" smtClean="0"/>
              <a:t>внутрихозяйс­твенного </a:t>
            </a:r>
            <a:r>
              <a:rPr lang="ru-RU" altLang="ru-RU" sz="1700" dirty="0"/>
              <a:t>контроля у </a:t>
            </a:r>
            <a:r>
              <a:rPr lang="ru-RU" altLang="ru-RU" sz="1700" dirty="0" smtClean="0"/>
              <a:t>клиента </a:t>
            </a:r>
            <a:r>
              <a:rPr lang="ru-RU" altLang="ru-RU" sz="1700" dirty="0"/>
              <a:t>на основе тестирования </a:t>
            </a:r>
            <a:r>
              <a:rPr lang="ru-RU" altLang="ru-RU" sz="1700" dirty="0" smtClean="0"/>
              <a:t>контрольных </a:t>
            </a:r>
            <a:r>
              <a:rPr lang="ru-RU" altLang="ru-RU" sz="1700" dirty="0"/>
              <a:t>моментов и проверок хозяйственных операций </a:t>
            </a:r>
            <a:r>
              <a:rPr lang="ru-RU" altLang="ru-RU" sz="1700" dirty="0" smtClean="0"/>
              <a:t>по существу</a:t>
            </a:r>
            <a:r>
              <a:rPr lang="ru-RU" altLang="ru-RU" sz="1700" dirty="0"/>
              <a:t>. По получаемым результатам аудита они тем самым </a:t>
            </a:r>
            <a:r>
              <a:rPr lang="ru-RU" altLang="ru-RU" sz="1700" dirty="0" smtClean="0"/>
              <a:t>постоянно </a:t>
            </a:r>
            <a:r>
              <a:rPr lang="ru-RU" altLang="ru-RU" sz="1700" dirty="0"/>
              <a:t>дают и уточняют оценку </a:t>
            </a:r>
            <a:r>
              <a:rPr lang="ru-RU" altLang="ru-RU" sz="1700" dirty="0" err="1"/>
              <a:t>действешюсти</a:t>
            </a:r>
            <a:r>
              <a:rPr lang="ru-RU" altLang="ru-RU" sz="1700" dirty="0"/>
              <a:t> </a:t>
            </a:r>
            <a:r>
              <a:rPr lang="ru-RU" altLang="ru-RU" sz="1700" dirty="0" smtClean="0"/>
              <a:t>приме-</a:t>
            </a:r>
            <a:r>
              <a:rPr lang="ru-RU" altLang="ru-RU" sz="1700" dirty="0" err="1" smtClean="0"/>
              <a:t>няемых</a:t>
            </a:r>
            <a:r>
              <a:rPr lang="ru-RU" altLang="ru-RU" sz="1700" dirty="0" smtClean="0"/>
              <a:t> </a:t>
            </a:r>
            <a:r>
              <a:rPr lang="ru-RU" altLang="ru-RU" sz="1700" dirty="0"/>
              <a:t>клиентом методических приемов как методов то ли </a:t>
            </a:r>
            <a:r>
              <a:rPr lang="ru-RU" altLang="ru-RU" sz="1700" dirty="0" smtClean="0"/>
              <a:t>документального, то ли фактического контроля.</a:t>
            </a:r>
          </a:p>
          <a:p>
            <a:pPr marL="0" indent="0">
              <a:buNone/>
            </a:pPr>
            <a:endParaRPr lang="fr-CA" altLang="ru-RU" sz="1700" dirty="0" smtClean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547664" y="332656"/>
            <a:ext cx="7416824" cy="652534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700" dirty="0"/>
              <a:t>Однако в ряде случаев проверяющие могут, если это </a:t>
            </a:r>
            <a:r>
              <a:rPr lang="ru-RU" altLang="ru-RU" sz="1700" dirty="0" smtClean="0"/>
              <a:t>це­лесообразно</a:t>
            </a:r>
            <a:r>
              <a:rPr lang="ru-RU" altLang="ru-RU" sz="1700" dirty="0"/>
              <a:t>, </a:t>
            </a:r>
            <a:r>
              <a:rPr lang="ru-RU" altLang="ru-RU" sz="1700" dirty="0" smtClean="0"/>
              <a:t>дополнять </a:t>
            </a:r>
            <a:r>
              <a:rPr lang="ru-RU" altLang="ru-RU" sz="1700" dirty="0"/>
              <a:t>уже существующие на объекте </a:t>
            </a:r>
            <a:r>
              <a:rPr lang="ru-RU" altLang="ru-RU" sz="1700" dirty="0" smtClean="0"/>
              <a:t>эле­менты </a:t>
            </a:r>
            <a:r>
              <a:rPr lang="ru-RU" altLang="ru-RU" sz="1700" dirty="0"/>
              <a:t>внутрихозяйственного контроля новыми элементами, </a:t>
            </a:r>
            <a:r>
              <a:rPr lang="ru-RU" altLang="ru-RU" sz="1700" dirty="0" smtClean="0"/>
              <a:t>которые </a:t>
            </a:r>
            <a:r>
              <a:rPr lang="ru-RU" altLang="ru-RU" sz="1700" dirty="0"/>
              <a:t>ранее не использовались клиентом, но которые </a:t>
            </a:r>
            <a:r>
              <a:rPr lang="ru-RU" altLang="ru-RU" sz="1700" dirty="0" smtClean="0"/>
              <a:t>конт­ролеры </a:t>
            </a:r>
            <a:r>
              <a:rPr lang="ru-RU" altLang="ru-RU" sz="1700" dirty="0"/>
              <a:t>посчитали необходимыми. Например, клиент заказал </a:t>
            </a:r>
            <a:r>
              <a:rPr lang="ru-RU" altLang="ru-RU" sz="1700" dirty="0" smtClean="0"/>
              <a:t>проведение </a:t>
            </a:r>
            <a:r>
              <a:rPr lang="ru-RU" altLang="ru-RU" sz="1700" dirty="0"/>
              <a:t>аудита на соответствие, а аудитор по </a:t>
            </a:r>
            <a:r>
              <a:rPr lang="ru-RU" altLang="ru-RU" sz="1700" dirty="0" smtClean="0"/>
              <a:t>согласова­нию </a:t>
            </a:r>
            <a:r>
              <a:rPr lang="ru-RU" altLang="ru-RU" sz="1700" dirty="0"/>
              <a:t>с администрацией включил в план аудита такие особые </a:t>
            </a:r>
          </a:p>
          <a:p>
            <a:pPr marL="0" indent="0">
              <a:buNone/>
            </a:pPr>
            <a:r>
              <a:rPr lang="ru-RU" altLang="ru-RU" sz="1700" dirty="0"/>
              <a:t>методологические приемы фактического контроля, как </a:t>
            </a:r>
            <a:r>
              <a:rPr lang="ru-RU" altLang="ru-RU" sz="1700" dirty="0" smtClean="0"/>
              <a:t>вы­пуск контрольной </a:t>
            </a:r>
            <a:r>
              <a:rPr lang="ru-RU" altLang="ru-RU" sz="1700" dirty="0"/>
              <a:t>партии продукции или контрольный запуск </a:t>
            </a:r>
            <a:r>
              <a:rPr lang="ru-RU" altLang="ru-RU" sz="1700" dirty="0" smtClean="0"/>
              <a:t>сырья </a:t>
            </a:r>
            <a:r>
              <a:rPr lang="ru-RU" altLang="ru-RU" sz="1700" dirty="0"/>
              <a:t>в </a:t>
            </a:r>
            <a:r>
              <a:rPr lang="ru-RU" altLang="ru-RU" sz="1700" dirty="0" smtClean="0"/>
              <a:t>производство. Оба </a:t>
            </a:r>
            <a:r>
              <a:rPr lang="ru-RU" altLang="ru-RU" sz="1700" dirty="0"/>
              <a:t>типа аудиторских процедур (тестирование </a:t>
            </a:r>
            <a:r>
              <a:rPr lang="ru-RU" altLang="ru-RU" sz="1700" dirty="0" smtClean="0"/>
              <a:t>конт­рольных </a:t>
            </a:r>
            <a:r>
              <a:rPr lang="ru-RU" altLang="ru-RU" sz="1700" dirty="0"/>
              <a:t>моментов и проверки хозяйственных операций </a:t>
            </a:r>
            <a:r>
              <a:rPr lang="ru-RU" altLang="ru-RU" sz="1700" dirty="0" smtClean="0"/>
              <a:t>по существу</a:t>
            </a:r>
            <a:r>
              <a:rPr lang="ru-RU" altLang="ru-RU" sz="1700" dirty="0"/>
              <a:t>) основаны не только на методических приемах </a:t>
            </a:r>
            <a:r>
              <a:rPr lang="ru-RU" altLang="ru-RU" sz="1700" dirty="0" smtClean="0"/>
              <a:t>документального контроля</a:t>
            </a:r>
            <a:r>
              <a:rPr lang="ru-RU" altLang="ru-RU" sz="1700" dirty="0"/>
              <a:t>, но и на методических приемах </a:t>
            </a:r>
            <a:r>
              <a:rPr lang="ru-RU" altLang="ru-RU" sz="1700" dirty="0" smtClean="0"/>
              <a:t>фак­тического </a:t>
            </a:r>
            <a:r>
              <a:rPr lang="ru-RU" altLang="ru-RU" sz="1700" dirty="0"/>
              <a:t>контроля. Среди методов фактического контроля, </a:t>
            </a:r>
            <a:r>
              <a:rPr lang="ru-RU" altLang="ru-RU" sz="1700" dirty="0" smtClean="0"/>
              <a:t>более </a:t>
            </a:r>
            <a:r>
              <a:rPr lang="ru-RU" altLang="ru-RU" sz="1700" dirty="0"/>
              <a:t>эффективными на практике считаются следующие:</a:t>
            </a:r>
          </a:p>
          <a:p>
            <a:pPr marL="0" indent="0">
              <a:buNone/>
            </a:pPr>
            <a:r>
              <a:rPr lang="ru-RU" altLang="ru-RU" sz="1700" dirty="0"/>
              <a:t>1) инвентаризация;</a:t>
            </a:r>
          </a:p>
          <a:p>
            <a:pPr marL="0" indent="0">
              <a:buNone/>
            </a:pPr>
            <a:r>
              <a:rPr lang="ru-RU" altLang="ru-RU" sz="1700" dirty="0"/>
              <a:t>2) осмотр, обследование, контрольная покупка;</a:t>
            </a:r>
          </a:p>
          <a:p>
            <a:pPr marL="0" indent="0">
              <a:buNone/>
            </a:pPr>
            <a:r>
              <a:rPr lang="ru-RU" altLang="ru-RU" sz="1700" dirty="0"/>
              <a:t>3) выпуск контрольной партии продукции;</a:t>
            </a:r>
          </a:p>
          <a:p>
            <a:pPr marL="0" indent="0">
              <a:buNone/>
            </a:pPr>
            <a:r>
              <a:rPr lang="ru-RU" altLang="ru-RU" sz="1700" dirty="0"/>
              <a:t>4) контрольный запуск сырья в производство;</a:t>
            </a:r>
          </a:p>
          <a:p>
            <a:pPr marL="0" indent="0">
              <a:buNone/>
            </a:pPr>
            <a:r>
              <a:rPr lang="ru-RU" altLang="ru-RU" sz="1700" dirty="0"/>
              <a:t>5) лабораторный анализ качества товаров, сырья и мате­</a:t>
            </a:r>
          </a:p>
          <a:p>
            <a:pPr marL="0" indent="0">
              <a:buNone/>
            </a:pPr>
            <a:r>
              <a:rPr lang="ru-RU" altLang="ru-RU" sz="1700" dirty="0"/>
              <a:t>риалов, готовой продукции;</a:t>
            </a:r>
          </a:p>
          <a:p>
            <a:pPr marL="0" indent="0">
              <a:buNone/>
            </a:pPr>
            <a:r>
              <a:rPr lang="ru-RU" altLang="ru-RU" sz="1700" dirty="0"/>
              <a:t>6) получение письменных объяснений и справок;</a:t>
            </a:r>
          </a:p>
          <a:p>
            <a:pPr marL="0" indent="0">
              <a:buNone/>
            </a:pPr>
            <a:r>
              <a:rPr lang="ru-RU" altLang="ru-RU" sz="1700" dirty="0"/>
              <a:t>7) экспертная оценка, проверка объемов выполненных </a:t>
            </a:r>
          </a:p>
          <a:p>
            <a:pPr marL="0" indent="0">
              <a:buNone/>
            </a:pPr>
            <a:r>
              <a:rPr lang="ru-RU" altLang="ru-RU" sz="1700" dirty="0"/>
              <a:t>работ.</a:t>
            </a:r>
            <a:endParaRPr lang="fr-CA" altLang="ru-RU" sz="1700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1547664" cy="24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19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2. </a:t>
            </a:r>
            <a:r>
              <a:rPr lang="ru-RU" sz="1800" b="1" dirty="0" smtClean="0"/>
              <a:t>Критерии </a:t>
            </a:r>
            <a:r>
              <a:rPr lang="ru-RU" sz="1800" b="1" dirty="0"/>
              <a:t>оценки качества </a:t>
            </a:r>
            <a:r>
              <a:rPr lang="ru-RU" sz="1800" b="1" dirty="0" smtClean="0"/>
              <a:t>документов.</a:t>
            </a:r>
          </a:p>
          <a:p>
            <a:pPr marL="0" indent="0">
              <a:buNone/>
            </a:pPr>
            <a:r>
              <a:rPr lang="ru-RU" altLang="ru-RU" sz="1800" dirty="0"/>
              <a:t>Все хозяйственные операции и факты хозяйственной </a:t>
            </a:r>
            <a:r>
              <a:rPr lang="ru-RU" altLang="ru-RU" sz="1800" dirty="0" smtClean="0"/>
              <a:t>жизни </a:t>
            </a:r>
            <a:r>
              <a:rPr lang="ru-RU" altLang="ru-RU" sz="1800" dirty="0"/>
              <a:t>у экономических </a:t>
            </a:r>
            <a:r>
              <a:rPr lang="ru-RU" altLang="ru-RU" sz="1800" dirty="0" smtClean="0"/>
              <a:t>субъектов </a:t>
            </a:r>
            <a:r>
              <a:rPr lang="ru-RU" altLang="ru-RU" sz="1800" dirty="0"/>
              <a:t>должны быть </a:t>
            </a:r>
            <a:r>
              <a:rPr lang="ru-RU" altLang="ru-RU" sz="1800" dirty="0" smtClean="0"/>
              <a:t>документированы</a:t>
            </a:r>
            <a:r>
              <a:rPr lang="ru-RU" altLang="ru-RU" sz="1800" dirty="0"/>
              <a:t>. Осуществляя тестирование контрольных моментов </a:t>
            </a:r>
            <a:r>
              <a:rPr lang="ru-RU" altLang="ru-RU" sz="1800" dirty="0" smtClean="0"/>
              <a:t>или </a:t>
            </a:r>
            <a:r>
              <a:rPr lang="ru-RU" altLang="ru-RU" sz="1800" dirty="0"/>
              <a:t>проверяя хозяйственные операции по существу, аудитор </a:t>
            </a:r>
            <a:r>
              <a:rPr lang="ru-RU" altLang="ru-RU" sz="1800" dirty="0" smtClean="0"/>
              <a:t>работает </a:t>
            </a:r>
            <a:r>
              <a:rPr lang="ru-RU" altLang="ru-RU" sz="1800" dirty="0"/>
              <a:t>с первичными документами, учетными </a:t>
            </a:r>
            <a:r>
              <a:rPr lang="ru-RU" altLang="ru-RU" sz="1800" dirty="0" smtClean="0"/>
              <a:t>регистрами, формами </a:t>
            </a:r>
            <a:r>
              <a:rPr lang="ru-RU" altLang="ru-RU" sz="1800" dirty="0"/>
              <a:t>официальной </a:t>
            </a:r>
            <a:r>
              <a:rPr lang="ru-RU" altLang="ru-RU" sz="1800" dirty="0" smtClean="0"/>
              <a:t>отчетности </a:t>
            </a:r>
            <a:r>
              <a:rPr lang="ru-RU" altLang="ru-RU" sz="1800" dirty="0"/>
              <a:t>и </a:t>
            </a:r>
            <a:r>
              <a:rPr lang="ru-RU" altLang="ru-RU" sz="1800" dirty="0" err="1" smtClean="0"/>
              <a:t>т.д.Документы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могут быть либо доброкачественными, </a:t>
            </a:r>
            <a:r>
              <a:rPr lang="ru-RU" altLang="ru-RU" sz="1800" dirty="0" smtClean="0"/>
              <a:t>либо недоброкачественными</a:t>
            </a:r>
            <a:r>
              <a:rPr lang="ru-RU" altLang="ru-RU" sz="1800" dirty="0"/>
              <a:t>, и часто задачи аудитора нередко </a:t>
            </a:r>
            <a:r>
              <a:rPr lang="ru-RU" altLang="ru-RU" sz="1800" dirty="0" smtClean="0"/>
              <a:t>со­стоят </a:t>
            </a:r>
            <a:r>
              <a:rPr lang="ru-RU" altLang="ru-RU" sz="1800" dirty="0"/>
              <a:t>в выявлении недоброкачественных документов в целях </a:t>
            </a:r>
            <a:r>
              <a:rPr lang="ru-RU" altLang="ru-RU" sz="1800" dirty="0" smtClean="0"/>
              <a:t>их </a:t>
            </a:r>
            <a:r>
              <a:rPr lang="ru-RU" altLang="ru-RU" sz="1800" dirty="0"/>
              <a:t>последующего анализа и определения последствий их </a:t>
            </a:r>
            <a:r>
              <a:rPr lang="ru-RU" altLang="ru-RU" sz="1800" dirty="0" smtClean="0"/>
              <a:t>ис­пользования </a:t>
            </a:r>
            <a:r>
              <a:rPr lang="ru-RU" altLang="ru-RU" sz="1800" dirty="0"/>
              <a:t>экономическим субъектом с точки зрения </a:t>
            </a:r>
            <a:r>
              <a:rPr lang="ru-RU" altLang="ru-RU" sz="1800" dirty="0" smtClean="0"/>
              <a:t>сущес­твенности </a:t>
            </a:r>
            <a:r>
              <a:rPr lang="ru-RU" altLang="ru-RU" sz="1800" dirty="0"/>
              <a:t>искажения отчетности в целом. Для </a:t>
            </a:r>
            <a:r>
              <a:rPr lang="ru-RU" altLang="ru-RU" sz="1800" dirty="0" smtClean="0"/>
              <a:t>классификации документов </a:t>
            </a:r>
            <a:r>
              <a:rPr lang="ru-RU" altLang="ru-RU" sz="1800" dirty="0"/>
              <a:t>по качественным признакам (т.е. для разделения </a:t>
            </a:r>
            <a:r>
              <a:rPr lang="ru-RU" altLang="ru-RU" sz="1800" dirty="0" smtClean="0"/>
              <a:t>их </a:t>
            </a:r>
            <a:r>
              <a:rPr lang="ru-RU" altLang="ru-RU" sz="1800" dirty="0"/>
              <a:t>на доброкачественные и недоброкачественные) </a:t>
            </a:r>
            <a:r>
              <a:rPr lang="ru-RU" altLang="ru-RU" sz="1800" dirty="0" smtClean="0"/>
              <a:t>экономический </a:t>
            </a:r>
            <a:r>
              <a:rPr lang="ru-RU" altLang="ru-RU" sz="1800" dirty="0"/>
              <a:t>субъект и аудитор используют три критерия </a:t>
            </a:r>
            <a:r>
              <a:rPr lang="ru-RU" altLang="ru-RU" sz="1800" dirty="0" smtClean="0"/>
              <a:t>доброкачественности </a:t>
            </a:r>
            <a:r>
              <a:rPr lang="ru-RU" altLang="ru-RU" sz="1800" dirty="0"/>
              <a:t>документов.</a:t>
            </a:r>
          </a:p>
          <a:p>
            <a:pPr marL="0" indent="0">
              <a:buNone/>
            </a:pPr>
            <a:r>
              <a:rPr lang="ru-RU" altLang="ru-RU" sz="1800" dirty="0"/>
              <a:t>1.  Формальный критерий</a:t>
            </a:r>
            <a:r>
              <a:rPr lang="ru-RU" altLang="ru-RU" sz="1800" dirty="0" smtClean="0"/>
              <a:t>. Любой </a:t>
            </a:r>
            <a:r>
              <a:rPr lang="ru-RU" altLang="ru-RU" sz="1800" dirty="0"/>
              <a:t>доброкачественный </a:t>
            </a:r>
            <a:r>
              <a:rPr lang="ru-RU" altLang="ru-RU" sz="1800" dirty="0" smtClean="0"/>
              <a:t>документ </a:t>
            </a:r>
            <a:r>
              <a:rPr lang="ru-RU" altLang="ru-RU" sz="1800" dirty="0"/>
              <a:t>должен быть </a:t>
            </a:r>
            <a:r>
              <a:rPr lang="ru-RU" altLang="ru-RU" sz="1800" dirty="0" smtClean="0"/>
              <a:t>составлен </a:t>
            </a:r>
            <a:r>
              <a:rPr lang="ru-RU" altLang="ru-RU" sz="1800" dirty="0"/>
              <a:t>по установленной форме. </a:t>
            </a:r>
            <a:r>
              <a:rPr lang="ru-RU" altLang="ru-RU" sz="1800" dirty="0" smtClean="0"/>
              <a:t>В </a:t>
            </a:r>
            <a:r>
              <a:rPr lang="ru-RU" altLang="ru-RU" sz="1800" dirty="0"/>
              <a:t>Республике Казахстан широко используются типовые </a:t>
            </a:r>
            <a:r>
              <a:rPr lang="ru-RU" altLang="ru-RU" sz="1800" dirty="0" smtClean="0"/>
              <a:t>межведомственные </a:t>
            </a:r>
            <a:r>
              <a:rPr lang="ru-RU" altLang="ru-RU" sz="1800" dirty="0"/>
              <a:t>формы различных первичных документов. </a:t>
            </a:r>
            <a:r>
              <a:rPr lang="ru-RU" altLang="ru-RU" sz="1800" dirty="0" smtClean="0"/>
              <a:t>Практически </a:t>
            </a:r>
            <a:r>
              <a:rPr lang="ru-RU" altLang="ru-RU" sz="1800" dirty="0"/>
              <a:t>все экономические субъекты хорошо знают эти </a:t>
            </a:r>
            <a:r>
              <a:rPr lang="ru-RU" altLang="ru-RU" sz="1800" dirty="0" smtClean="0"/>
              <a:t>формы </a:t>
            </a:r>
            <a:r>
              <a:rPr lang="ru-RU" altLang="ru-RU" sz="1800" dirty="0"/>
              <a:t>и используют их на многих участках </a:t>
            </a:r>
            <a:r>
              <a:rPr lang="ru-RU" altLang="ru-RU" sz="1800" dirty="0" smtClean="0"/>
              <a:t>финансово-хозяйственной </a:t>
            </a:r>
            <a:r>
              <a:rPr lang="ru-RU" altLang="ru-RU" sz="1800" dirty="0"/>
              <a:t>жизни, отражая ту или иную хозяйственную </a:t>
            </a:r>
            <a:r>
              <a:rPr lang="ru-RU" altLang="ru-RU" sz="1800" dirty="0" err="1" smtClean="0"/>
              <a:t>опе</a:t>
            </a:r>
            <a:r>
              <a:rPr lang="ru-RU" altLang="ru-RU" sz="1800" dirty="0" smtClean="0"/>
              <a:t>-­</a:t>
            </a:r>
            <a:endParaRPr lang="ru-RU" altLang="ru-RU" sz="1800" dirty="0"/>
          </a:p>
          <a:p>
            <a:pPr marL="0" indent="0">
              <a:buNone/>
            </a:pPr>
            <a:r>
              <a:rPr lang="ru-RU" altLang="ru-RU" sz="1800" dirty="0"/>
              <a:t>рацию на бланках соответствующих первичных документов </a:t>
            </a:r>
            <a:r>
              <a:rPr lang="ru-RU" altLang="ru-RU" sz="1800" dirty="0" smtClean="0"/>
              <a:t>(</a:t>
            </a:r>
            <a:r>
              <a:rPr lang="ru-RU" altLang="ru-RU" sz="1800" dirty="0"/>
              <a:t>имеющих определенный код по ОКУД). В документе </a:t>
            </a:r>
            <a:r>
              <a:rPr lang="ru-RU" altLang="ru-RU" sz="1800" dirty="0" smtClean="0"/>
              <a:t>должны </a:t>
            </a:r>
            <a:r>
              <a:rPr lang="ru-RU" altLang="ru-RU" sz="1800" dirty="0"/>
              <a:t>быть заполнены все реквизиты, начиная от </a:t>
            </a:r>
            <a:r>
              <a:rPr lang="ru-RU" altLang="ru-RU" sz="1800" dirty="0" smtClean="0"/>
              <a:t>наименования предприятия </a:t>
            </a:r>
            <a:r>
              <a:rPr lang="ru-RU" altLang="ru-RU" sz="1800" dirty="0"/>
              <a:t>и заканчивая подписями лип, оформлявших и </a:t>
            </a:r>
          </a:p>
          <a:p>
            <a:pPr marL="0" indent="0">
              <a:buNone/>
            </a:pPr>
            <a:r>
              <a:rPr lang="ru-RU" altLang="ru-RU" sz="1800" dirty="0"/>
              <a:t>санкционировавших данную хозяйственную операцию. </a:t>
            </a:r>
            <a:r>
              <a:rPr lang="ru-RU" altLang="ru-RU" sz="1800" dirty="0" smtClean="0"/>
              <a:t>На­пример</a:t>
            </a:r>
            <a:r>
              <a:rPr lang="ru-RU" altLang="ru-RU" sz="1800" dirty="0"/>
              <a:t>, в расходном кассовом ордере должны быть указаны </a:t>
            </a:r>
            <a:r>
              <a:rPr lang="ru-RU" altLang="ru-RU" sz="1800" dirty="0" smtClean="0"/>
              <a:t>номер </a:t>
            </a:r>
            <a:r>
              <a:rPr lang="ru-RU" altLang="ru-RU" sz="1800" dirty="0"/>
              <a:t>ордера, дата заполнения, </a:t>
            </a:r>
            <a:endParaRPr lang="fr-CA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5670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1763688" y="188640"/>
            <a:ext cx="7128792" cy="648072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/>
              <a:t>  корреспондирующий счет, субсчет, код аналитического учета, основание для выплаты, </a:t>
            </a:r>
            <a:r>
              <a:rPr lang="ru-RU" altLang="ru-RU" sz="1800" dirty="0" smtClean="0"/>
              <a:t>сумма </a:t>
            </a:r>
            <a:r>
              <a:rPr lang="ru-RU" altLang="ru-RU" sz="1800" dirty="0"/>
              <a:t>(получение которой должно быть указанно прописью и подтверждено подписью лица, получившего деньги) и т.д</a:t>
            </a:r>
            <a:r>
              <a:rPr lang="ru-RU" altLang="ru-RU" sz="1800" dirty="0" smtClean="0"/>
              <a:t>. </a:t>
            </a:r>
            <a:endParaRPr lang="fr-CA" altLang="ru-RU" sz="1800" dirty="0"/>
          </a:p>
          <a:p>
            <a:pPr marL="0" indent="0">
              <a:buNone/>
            </a:pPr>
            <a:r>
              <a:rPr lang="ru-RU" altLang="ru-RU" sz="1800" dirty="0"/>
              <a:t>2. К р и т е р и й </a:t>
            </a:r>
            <a:r>
              <a:rPr lang="ru-RU" altLang="ru-RU" sz="1800" dirty="0" smtClean="0"/>
              <a:t>законности. Хозяйственная </a:t>
            </a:r>
            <a:r>
              <a:rPr lang="ru-RU" altLang="ru-RU" sz="1800" dirty="0"/>
              <a:t>операция, </a:t>
            </a:r>
            <a:r>
              <a:rPr lang="ru-RU" altLang="ru-RU" sz="1800" dirty="0" smtClean="0"/>
              <a:t>отра­женная </a:t>
            </a:r>
            <a:r>
              <a:rPr lang="ru-RU" altLang="ru-RU" sz="1800" dirty="0"/>
              <a:t>в документе, должна быть законна по своему </a:t>
            </a:r>
            <a:r>
              <a:rPr lang="ru-RU" altLang="ru-RU" sz="1800" dirty="0" smtClean="0"/>
              <a:t>содержанию</a:t>
            </a:r>
            <a:r>
              <a:rPr lang="ru-RU" altLang="ru-RU" sz="1800" dirty="0"/>
              <a:t>. Если это, скажем, выплата наличных денег но </a:t>
            </a:r>
            <a:r>
              <a:rPr lang="ru-RU" altLang="ru-RU" sz="1800" dirty="0" smtClean="0"/>
              <a:t>упомя­нутому </a:t>
            </a:r>
            <a:r>
              <a:rPr lang="ru-RU" altLang="ru-RU" sz="1800" dirty="0"/>
              <a:t>выше расходному кассовому ордеру (или безналичное </a:t>
            </a:r>
          </a:p>
          <a:p>
            <a:pPr marL="0" indent="0">
              <a:buNone/>
            </a:pPr>
            <a:r>
              <a:rPr lang="ru-RU" altLang="ru-RU" sz="1800" dirty="0"/>
              <a:t>перечисление денег платежным поручением через банк), </a:t>
            </a:r>
            <a:r>
              <a:rPr lang="ru-RU" altLang="ru-RU" sz="1800" dirty="0" smtClean="0"/>
              <a:t>то она </a:t>
            </a:r>
            <a:r>
              <a:rPr lang="ru-RU" altLang="ru-RU" sz="1800" dirty="0"/>
              <a:t>должна иметь законные основания, санкционирована в </a:t>
            </a:r>
            <a:r>
              <a:rPr lang="ru-RU" altLang="ru-RU" sz="1800" dirty="0" smtClean="0"/>
              <a:t>установленном </a:t>
            </a:r>
            <a:r>
              <a:rPr lang="ru-RU" altLang="ru-RU" sz="1800" dirty="0"/>
              <a:t>порядке ответственными должностными </a:t>
            </a:r>
            <a:r>
              <a:rPr lang="ru-RU" altLang="ru-RU" sz="1800" dirty="0" smtClean="0"/>
              <a:t>лицами </a:t>
            </a:r>
            <a:r>
              <a:rPr lang="ru-RU" altLang="ru-RU" sz="1800" dirty="0"/>
              <a:t>и не противоречить действующему законодательству.</a:t>
            </a:r>
          </a:p>
          <a:p>
            <a:pPr marL="0" indent="0">
              <a:buNone/>
            </a:pPr>
            <a:r>
              <a:rPr lang="ru-RU" altLang="ru-RU" sz="1800" dirty="0"/>
              <a:t>3. К р и т ер и й </a:t>
            </a:r>
            <a:r>
              <a:rPr lang="ru-RU" altLang="ru-RU" sz="1800" dirty="0" smtClean="0"/>
              <a:t>действенности. Документ </a:t>
            </a:r>
            <a:r>
              <a:rPr lang="ru-RU" altLang="ru-RU" sz="1800" dirty="0"/>
              <a:t>должен отражать </a:t>
            </a:r>
            <a:r>
              <a:rPr lang="ru-RU" altLang="ru-RU" sz="1800" dirty="0" smtClean="0"/>
              <a:t>содержание именно </a:t>
            </a:r>
            <a:r>
              <a:rPr lang="ru-RU" altLang="ru-RU" sz="1800" dirty="0"/>
              <a:t>той хозяйственной операции, для </a:t>
            </a:r>
            <a:r>
              <a:rPr lang="ru-RU" altLang="ru-RU" sz="1800" dirty="0" smtClean="0"/>
              <a:t>которой </a:t>
            </a:r>
            <a:r>
              <a:rPr lang="ru-RU" altLang="ru-RU" sz="1800" dirty="0"/>
              <a:t>он был создан, причем отражать это содержание в </a:t>
            </a:r>
            <a:r>
              <a:rPr lang="ru-RU" altLang="ru-RU" sz="1800" dirty="0" smtClean="0"/>
              <a:t>неискаженном </a:t>
            </a:r>
            <a:r>
              <a:rPr lang="ru-RU" altLang="ru-RU" sz="1800" dirty="0"/>
              <a:t>виде относительно объемов, даты, участвующих в </a:t>
            </a:r>
          </a:p>
          <a:p>
            <a:pPr marL="0" indent="0">
              <a:buNone/>
            </a:pPr>
            <a:r>
              <a:rPr lang="ru-RU" altLang="ru-RU" sz="1800" dirty="0"/>
              <a:t>хозяйственной операции сторон или лиц и </a:t>
            </a:r>
            <a:r>
              <a:rPr lang="ru-RU" altLang="ru-RU" sz="1800" dirty="0" smtClean="0"/>
              <a:t>т.д. Документы</a:t>
            </a:r>
            <a:r>
              <a:rPr lang="ru-RU" altLang="ru-RU" sz="1800" dirty="0"/>
              <a:t>, не отвечающие хотя бы одному из </a:t>
            </a:r>
            <a:r>
              <a:rPr lang="ru-RU" altLang="ru-RU" sz="1800" dirty="0" smtClean="0"/>
              <a:t>перечисленных </a:t>
            </a:r>
            <a:r>
              <a:rPr lang="ru-RU" altLang="ru-RU" sz="1800" dirty="0"/>
              <a:t>критериев, являются недоброкачественными. </a:t>
            </a:r>
            <a:r>
              <a:rPr lang="ru-RU" altLang="ru-RU" sz="1800" dirty="0" smtClean="0"/>
              <a:t>Поэтому </a:t>
            </a:r>
            <a:r>
              <a:rPr lang="ru-RU" altLang="ru-RU" sz="1800" dirty="0"/>
              <a:t>проверяющий уделяет им гораздо больше </a:t>
            </a:r>
            <a:r>
              <a:rPr lang="ru-RU" altLang="ru-RU" sz="1800" dirty="0" smtClean="0"/>
              <a:t>внимания, нежели </a:t>
            </a:r>
            <a:r>
              <a:rPr lang="ru-RU" altLang="ru-RU" sz="1800" dirty="0"/>
              <a:t>доброкачественным документам. </a:t>
            </a:r>
            <a:endParaRPr lang="fr-CA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3738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4246</Words>
  <Application>Microsoft Office PowerPoint</Application>
  <PresentationFormat>Экран (4:3)</PresentationFormat>
  <Paragraphs>190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ЛЕКЦИЯ 5.НАУЧНО-МЕТОДИЧЕСКОЕ ОБЕСПЕЧЕНИЕ ФИНАНСОВОГО КОНТРОЛЯ И УГЛУБЛЕННОГО АУДИТА</vt:lpstr>
      <vt:lpstr>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Сущность, предмет и формы финансового контроля</dc:title>
  <dc:creator>1</dc:creator>
  <cp:lastModifiedBy>DNA7 X86</cp:lastModifiedBy>
  <cp:revision>73</cp:revision>
  <dcterms:created xsi:type="dcterms:W3CDTF">2015-01-21T16:54:14Z</dcterms:created>
  <dcterms:modified xsi:type="dcterms:W3CDTF">2015-02-19T04:12:44Z</dcterms:modified>
</cp:coreProperties>
</file>